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843" r:id="rId3"/>
    <p:sldId id="844" r:id="rId4"/>
    <p:sldId id="845" r:id="rId5"/>
    <p:sldId id="846" r:id="rId6"/>
    <p:sldId id="260" r:id="rId7"/>
    <p:sldId id="272" r:id="rId8"/>
    <p:sldId id="847" r:id="rId9"/>
    <p:sldId id="848" r:id="rId10"/>
    <p:sldId id="849" r:id="rId11"/>
    <p:sldId id="850" r:id="rId12"/>
    <p:sldId id="851" r:id="rId13"/>
    <p:sldId id="852" r:id="rId14"/>
    <p:sldId id="853" r:id="rId15"/>
    <p:sldId id="854" r:id="rId16"/>
    <p:sldId id="261" r:id="rId17"/>
    <p:sldId id="257" r:id="rId18"/>
    <p:sldId id="258" r:id="rId19"/>
    <p:sldId id="271" r:id="rId20"/>
    <p:sldId id="259" r:id="rId21"/>
    <p:sldId id="262" r:id="rId22"/>
    <p:sldId id="263"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1104" y="12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E69922F-DD4B-4A55-8CF7-D29560386F4C}" type="datetimeFigureOut">
              <a:rPr lang="en-CA" smtClean="0"/>
              <a:t>2021-09-14</a:t>
            </a:fld>
            <a:endParaRPr lang="en-CA"/>
          </a:p>
        </p:txBody>
      </p:sp>
      <p:sp>
        <p:nvSpPr>
          <p:cNvPr id="19" name="Footer Placeholder 18"/>
          <p:cNvSpPr>
            <a:spLocks noGrp="1"/>
          </p:cNvSpPr>
          <p:nvPr>
            <p:ph type="ftr" sz="quarter" idx="11"/>
          </p:nvPr>
        </p:nvSpPr>
        <p:spPr/>
        <p:txBody>
          <a:bodyPr/>
          <a:lstStyle/>
          <a:p>
            <a:endParaRPr lang="en-CA"/>
          </a:p>
        </p:txBody>
      </p:sp>
      <p:sp>
        <p:nvSpPr>
          <p:cNvPr id="27" name="Slide Number Placeholder 26"/>
          <p:cNvSpPr>
            <a:spLocks noGrp="1"/>
          </p:cNvSpPr>
          <p:nvPr>
            <p:ph type="sldNum" sz="quarter" idx="12"/>
          </p:nvPr>
        </p:nvSpPr>
        <p:spPr/>
        <p:txBody>
          <a:bodyPr/>
          <a:lstStyle/>
          <a:p>
            <a:fld id="{A36DCA88-D06E-4C1B-9141-337387ADF338}" type="slidenum">
              <a:rPr lang="en-CA" smtClean="0"/>
              <a:t>‹#›</a:t>
            </a:fld>
            <a:endParaRPr lang="en-CA"/>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E69922F-DD4B-4A55-8CF7-D29560386F4C}"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6DCA88-D06E-4C1B-9141-337387ADF338}"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E69922F-DD4B-4A55-8CF7-D29560386F4C}"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6DCA88-D06E-4C1B-9141-337387ADF338}"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E69922F-DD4B-4A55-8CF7-D29560386F4C}"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6DCA88-D06E-4C1B-9141-337387ADF338}"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E69922F-DD4B-4A55-8CF7-D29560386F4C}" type="datetimeFigureOut">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36DCA88-D06E-4C1B-9141-337387ADF338}" type="slidenum">
              <a:rPr lang="en-CA" smtClean="0"/>
              <a:t>‹#›</a:t>
            </a:fld>
            <a:endParaRPr lang="en-C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E69922F-DD4B-4A55-8CF7-D29560386F4C}" type="datetimeFigureOut">
              <a:rPr lang="en-CA" smtClean="0"/>
              <a:t>2021-09-14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36DCA88-D06E-4C1B-9141-337387ADF338}" type="slidenum">
              <a:rPr lang="en-CA" smtClean="0"/>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E69922F-DD4B-4A55-8CF7-D29560386F4C}" type="datetimeFigureOut">
              <a:rPr lang="en-CA" smtClean="0"/>
              <a:t>2021-09-14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36DCA88-D06E-4C1B-9141-337387ADF338}" type="slidenum">
              <a:rPr lang="en-CA" smtClean="0"/>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E69922F-DD4B-4A55-8CF7-D29560386F4C}" type="datetimeFigureOut">
              <a:rPr lang="en-CA" smtClean="0"/>
              <a:t>2021-09-14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36DCA88-D06E-4C1B-9141-337387ADF338}" type="slidenum">
              <a:rPr lang="en-CA" smtClean="0"/>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69922F-DD4B-4A55-8CF7-D29560386F4C}" type="datetimeFigureOut">
              <a:rPr lang="en-CA" smtClean="0"/>
              <a:t>2021-09-14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36DCA88-D06E-4C1B-9141-337387ADF338}" type="slidenum">
              <a:rPr lang="en-CA" smtClean="0"/>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E69922F-DD4B-4A55-8CF7-D29560386F4C}" type="datetimeFigureOut">
              <a:rPr lang="en-CA" smtClean="0"/>
              <a:t>2021-09-14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36DCA88-D06E-4C1B-9141-337387ADF338}"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E69922F-DD4B-4A55-8CF7-D29560386F4C}" type="datetimeFigureOut">
              <a:rPr lang="en-CA" smtClean="0"/>
              <a:t>2021-09-14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a:xfrm>
            <a:off x="8077200" y="6356350"/>
            <a:ext cx="609600" cy="365125"/>
          </a:xfrm>
        </p:spPr>
        <p:txBody>
          <a:bodyPr/>
          <a:lstStyle/>
          <a:p>
            <a:fld id="{A36DCA88-D06E-4C1B-9141-337387ADF338}" type="slidenum">
              <a:rPr lang="en-CA" smtClean="0"/>
              <a:t>‹#›</a:t>
            </a:fld>
            <a:endParaRPr lang="en-CA"/>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E69922F-DD4B-4A55-8CF7-D29560386F4C}" type="datetimeFigureOut">
              <a:rPr lang="en-CA" smtClean="0"/>
              <a:t>2021-09-14</a:t>
            </a:fld>
            <a:endParaRPr lang="en-CA"/>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CA"/>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A36DCA88-D06E-4C1B-9141-337387ADF338}" type="slidenum">
              <a:rPr lang="en-CA" smtClean="0"/>
              <a:t>‹#›</a:t>
            </a:fld>
            <a:endParaRPr lang="en-CA"/>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ofieAndreou@Trentu.c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6k_G_h41ZaQ&amp;t=9s"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smartinsights.com/internet-marketing-statistics/happens-online-60-secon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visualcapitalist.com/what-happens-in-an-internet-minute-in-2019/"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epicmix.com/How-It-Works.aspx#epicmix"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hyperlink" Target="http://www.sofieandreou.co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mailto:cois@trentu.ca" TargetMode="External"/><Relationship Id="rId2" Type="http://schemas.openxmlformats.org/officeDocument/2006/relationships/hyperlink" Target="mailto:SofieAndreou@trentu.ca" TargetMode="External"/><Relationship Id="rId1" Type="http://schemas.openxmlformats.org/officeDocument/2006/relationships/slideLayout" Target="../slideLayouts/slideLayout1.xml"/><Relationship Id="rId4" Type="http://schemas.openxmlformats.org/officeDocument/2006/relationships/hyperlink" Target="mailto:learningsystem@trentu.c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CA" dirty="0"/>
              <a:t>Opening Lecture</a:t>
            </a:r>
          </a:p>
        </p:txBody>
      </p:sp>
      <p:sp>
        <p:nvSpPr>
          <p:cNvPr id="3" name="Subtitle 2"/>
          <p:cNvSpPr>
            <a:spLocks noGrp="1"/>
          </p:cNvSpPr>
          <p:nvPr>
            <p:ph type="subTitle" idx="1"/>
          </p:nvPr>
        </p:nvSpPr>
        <p:spPr/>
        <p:txBody>
          <a:bodyPr/>
          <a:lstStyle/>
          <a:p>
            <a:pPr algn="l"/>
            <a:r>
              <a:rPr lang="en-CA" dirty="0"/>
              <a:t>3750 – Principles of Online Marketing</a:t>
            </a:r>
          </a:p>
          <a:p>
            <a:pPr algn="l"/>
            <a:r>
              <a:rPr lang="en-CA" dirty="0"/>
              <a:t>@</a:t>
            </a:r>
            <a:r>
              <a:rPr lang="en-CA" dirty="0" err="1"/>
              <a:t>SofieAndreou</a:t>
            </a:r>
            <a:endParaRPr lang="en-CA" dirty="0"/>
          </a:p>
          <a:p>
            <a:pPr algn="l"/>
            <a:r>
              <a:rPr lang="en-CA" dirty="0">
                <a:hlinkClick r:id="rId2"/>
              </a:rPr>
              <a:t>SofieAndreou@Trentu.ca</a:t>
            </a:r>
            <a:endParaRPr lang="en-CA" dirty="0"/>
          </a:p>
          <a:p>
            <a:pPr algn="l"/>
            <a:endParaRPr lang="en-CA" dirty="0"/>
          </a:p>
          <a:p>
            <a:pPr algn="l"/>
            <a:endParaRPr lang="en-CA" dirty="0"/>
          </a:p>
        </p:txBody>
      </p:sp>
      <p:sp>
        <p:nvSpPr>
          <p:cNvPr id="4" name="TextBox 3"/>
          <p:cNvSpPr txBox="1"/>
          <p:nvPr/>
        </p:nvSpPr>
        <p:spPr>
          <a:xfrm>
            <a:off x="539552" y="4832299"/>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2314832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56128"/>
            <a:ext cx="7851648" cy="1828800"/>
          </a:xfrm>
        </p:spPr>
        <p:txBody>
          <a:bodyPr/>
          <a:lstStyle/>
          <a:p>
            <a:pPr algn="l"/>
            <a:r>
              <a:rPr lang="en-CA" dirty="0"/>
              <a:t>Grading Scheme:</a:t>
            </a:r>
          </a:p>
        </p:txBody>
      </p:sp>
      <p:sp>
        <p:nvSpPr>
          <p:cNvPr id="3" name="Subtitle 2"/>
          <p:cNvSpPr>
            <a:spLocks noGrp="1"/>
          </p:cNvSpPr>
          <p:nvPr>
            <p:ph type="subTitle" idx="1"/>
          </p:nvPr>
        </p:nvSpPr>
        <p:spPr>
          <a:xfrm>
            <a:off x="539552" y="1700808"/>
            <a:ext cx="8208912" cy="4119728"/>
          </a:xfrm>
        </p:spPr>
        <p:txBody>
          <a:bodyPr>
            <a:normAutofit fontScale="40000" lnSpcReduction="20000"/>
          </a:bodyPr>
          <a:lstStyle/>
          <a:p>
            <a:pPr algn="l" rtl="0"/>
            <a:r>
              <a:rPr lang="en-US" sz="3400" b="0" i="0" dirty="0">
                <a:effectLst/>
                <a:latin typeface="Open Sans" panose="020B0606030504020204" pitchFamily="34" charset="0"/>
              </a:rPr>
              <a:t>Assignment 1 – 5%. Due Thursday Sept 30th by 2pm</a:t>
            </a:r>
          </a:p>
          <a:p>
            <a:pPr algn="l" rtl="0"/>
            <a:r>
              <a:rPr lang="en-US" sz="3400" b="0" i="0" dirty="0">
                <a:effectLst/>
                <a:latin typeface="Open Sans" panose="020B0606030504020204" pitchFamily="34" charset="0"/>
              </a:rPr>
              <a:t>Please choose one of Chapters 1 to 7 from the </a:t>
            </a:r>
            <a:r>
              <a:rPr lang="en-US" sz="3400" b="0" i="0" dirty="0" err="1">
                <a:effectLst/>
                <a:latin typeface="Open Sans" panose="020B0606030504020204" pitchFamily="34" charset="0"/>
              </a:rPr>
              <a:t>textbook,Your</a:t>
            </a:r>
            <a:r>
              <a:rPr lang="en-US" sz="3400" b="0" i="0" dirty="0">
                <a:effectLst/>
                <a:latin typeface="Open Sans" panose="020B0606030504020204" pitchFamily="34" charset="0"/>
              </a:rPr>
              <a:t> Social Strategy -  Post Pandemic - 2021 being released on the Blackboard and submit an example which would add value to that chapter!  </a:t>
            </a:r>
          </a:p>
          <a:p>
            <a:pPr algn="l"/>
            <a:r>
              <a:rPr lang="en-US" sz="3400" b="1" i="0" dirty="0">
                <a:effectLst/>
                <a:latin typeface="inherit"/>
              </a:rPr>
              <a:t> </a:t>
            </a:r>
            <a:endParaRPr lang="en-US" sz="3400" b="0" i="0" dirty="0">
              <a:effectLst/>
              <a:latin typeface="Open Sans" panose="020B0606030504020204" pitchFamily="34" charset="0"/>
            </a:endParaRPr>
          </a:p>
          <a:p>
            <a:pPr algn="l" rtl="0"/>
            <a:r>
              <a:rPr lang="en-US" sz="3400" b="0" i="0" dirty="0">
                <a:effectLst/>
                <a:latin typeface="Open Sans" panose="020B0606030504020204" pitchFamily="34" charset="0"/>
              </a:rPr>
              <a:t>Your deliverables are:</a:t>
            </a:r>
          </a:p>
          <a:p>
            <a:pPr algn="l" rtl="0"/>
            <a:r>
              <a:rPr lang="en-US" sz="3400" b="0" i="0" dirty="0">
                <a:effectLst/>
                <a:latin typeface="Open Sans" panose="020B0606030504020204" pitchFamily="34" charset="0"/>
              </a:rPr>
              <a:t>2 Page PDF Submitted on the Blackboard. </a:t>
            </a:r>
          </a:p>
          <a:p>
            <a:pPr algn="l" rtl="0"/>
            <a:r>
              <a:rPr lang="en-US" sz="3400" b="0" i="0" dirty="0">
                <a:effectLst/>
                <a:latin typeface="Open Sans" panose="020B0606030504020204" pitchFamily="34" charset="0"/>
              </a:rPr>
              <a:t>Hyper Link to the best practice example you are submitting.</a:t>
            </a:r>
          </a:p>
          <a:p>
            <a:pPr algn="l" rtl="0"/>
            <a:r>
              <a:rPr lang="en-US" sz="3400" b="0" i="0" dirty="0" err="1">
                <a:effectLst/>
                <a:latin typeface="Open Sans" panose="020B0606030504020204" pitchFamily="34" charset="0"/>
              </a:rPr>
              <a:t>ScreenShot</a:t>
            </a:r>
            <a:r>
              <a:rPr lang="en-US" sz="3400" b="0" i="0" dirty="0">
                <a:effectLst/>
                <a:latin typeface="Open Sans" panose="020B0606030504020204" pitchFamily="34" charset="0"/>
              </a:rPr>
              <a:t> of the best practice example you are submitting. </a:t>
            </a:r>
          </a:p>
          <a:p>
            <a:pPr algn="l" rtl="0"/>
            <a:r>
              <a:rPr lang="en-US" sz="3400" b="0" i="0" dirty="0">
                <a:effectLst/>
                <a:latin typeface="Open Sans" panose="020B0606030504020204" pitchFamily="34" charset="0"/>
              </a:rPr>
              <a:t>Answering three questions:</a:t>
            </a:r>
          </a:p>
          <a:p>
            <a:pPr algn="l" rtl="0">
              <a:buFont typeface="+mj-lt"/>
              <a:buAutoNum type="arabicPeriod"/>
            </a:pPr>
            <a:r>
              <a:rPr lang="en-US" sz="3400" b="0" i="0" dirty="0">
                <a:effectLst/>
                <a:latin typeface="Open Sans" panose="020B0606030504020204" pitchFamily="34" charset="0"/>
              </a:rPr>
              <a:t>How do you think this business is managing this best practice? 3 Marks</a:t>
            </a:r>
          </a:p>
          <a:p>
            <a:pPr algn="l" rtl="0">
              <a:buFont typeface="+mj-lt"/>
              <a:buAutoNum type="arabicPeriod"/>
            </a:pPr>
            <a:r>
              <a:rPr lang="en-US" sz="3400" b="0" i="0" dirty="0">
                <a:effectLst/>
                <a:latin typeface="Open Sans" panose="020B0606030504020204" pitchFamily="34" charset="0"/>
              </a:rPr>
              <a:t>How do you think this best practice has helped this business? 4 Marks</a:t>
            </a:r>
          </a:p>
          <a:p>
            <a:pPr algn="l" rtl="0">
              <a:buFont typeface="+mj-lt"/>
              <a:buAutoNum type="arabicPeriod"/>
            </a:pPr>
            <a:r>
              <a:rPr lang="en-US" sz="3400" b="0" i="0" dirty="0">
                <a:effectLst/>
                <a:latin typeface="Open Sans" panose="020B0606030504020204" pitchFamily="34" charset="0"/>
              </a:rPr>
              <a:t>Hyper Link to the timely relevant best practice you’ve chosen. 3 Marks</a:t>
            </a:r>
          </a:p>
          <a:p>
            <a:pPr algn="l"/>
            <a:r>
              <a:rPr lang="en-US" sz="3400" b="1" i="0" dirty="0">
                <a:effectLst/>
                <a:latin typeface="inherit"/>
              </a:rPr>
              <a:t> </a:t>
            </a:r>
            <a:endParaRPr lang="en-US" sz="3400" b="0" i="0" dirty="0">
              <a:effectLst/>
              <a:latin typeface="Open Sans" panose="020B0606030504020204" pitchFamily="34" charset="0"/>
            </a:endParaRPr>
          </a:p>
          <a:p>
            <a:pPr algn="l" rtl="0"/>
            <a:r>
              <a:rPr lang="en-US" sz="3400" b="0" i="0" dirty="0">
                <a:effectLst/>
                <a:latin typeface="Open Sans" panose="020B0606030504020204" pitchFamily="34" charset="0"/>
              </a:rPr>
              <a:t>Note: For your deliverables use relevant and timely examples. Relevant, means it adds value to the chapter you’ve chosen. Timely means within the past month. Links to the example need to be functional. </a:t>
            </a:r>
          </a:p>
          <a:p>
            <a:pPr algn="l" rtl="0"/>
            <a:r>
              <a:rPr lang="en-US" b="0" i="0" dirty="0">
                <a:solidFill>
                  <a:srgbClr val="000000"/>
                </a:solidFill>
                <a:effectLst/>
                <a:latin typeface="Open Sans" panose="020B0606030504020204" pitchFamily="34" charset="0"/>
              </a:rPr>
              <a:t> </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371063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56128"/>
            <a:ext cx="7851648" cy="1828800"/>
          </a:xfrm>
        </p:spPr>
        <p:txBody>
          <a:bodyPr/>
          <a:lstStyle/>
          <a:p>
            <a:pPr algn="l"/>
            <a:r>
              <a:rPr lang="en-CA" dirty="0"/>
              <a:t>Grading Scheme:</a:t>
            </a:r>
          </a:p>
        </p:txBody>
      </p:sp>
      <p:sp>
        <p:nvSpPr>
          <p:cNvPr id="3" name="Subtitle 2"/>
          <p:cNvSpPr>
            <a:spLocks noGrp="1"/>
          </p:cNvSpPr>
          <p:nvPr>
            <p:ph type="subTitle" idx="1"/>
          </p:nvPr>
        </p:nvSpPr>
        <p:spPr>
          <a:xfrm>
            <a:off x="539552" y="1700808"/>
            <a:ext cx="8208912" cy="4119728"/>
          </a:xfrm>
        </p:spPr>
        <p:txBody>
          <a:bodyPr>
            <a:normAutofit fontScale="55000" lnSpcReduction="20000"/>
          </a:bodyPr>
          <a:lstStyle/>
          <a:p>
            <a:pPr algn="l" rtl="0"/>
            <a:r>
              <a:rPr lang="en-US" sz="2400" b="0" i="0" dirty="0">
                <a:effectLst/>
                <a:latin typeface="Open Sans" panose="020B0606030504020204" pitchFamily="34" charset="0"/>
              </a:rPr>
              <a:t>Assignment 2 – 5%. Due Thursday Oct 14th by 2pm</a:t>
            </a:r>
          </a:p>
          <a:p>
            <a:pPr algn="l" rtl="0"/>
            <a:r>
              <a:rPr lang="en-US" sz="2400" b="0" i="0" dirty="0">
                <a:effectLst/>
                <a:latin typeface="Open Sans" panose="020B0606030504020204" pitchFamily="34" charset="0"/>
              </a:rPr>
              <a:t>Please choose one of Chapters 8 to 12 from the </a:t>
            </a:r>
            <a:r>
              <a:rPr lang="en-US" sz="2400" b="0" i="0" dirty="0" err="1">
                <a:effectLst/>
                <a:latin typeface="Open Sans" panose="020B0606030504020204" pitchFamily="34" charset="0"/>
              </a:rPr>
              <a:t>textbook,Your</a:t>
            </a:r>
            <a:r>
              <a:rPr lang="en-US" sz="2400" b="0" i="0" dirty="0">
                <a:effectLst/>
                <a:latin typeface="Open Sans" panose="020B0606030504020204" pitchFamily="34" charset="0"/>
              </a:rPr>
              <a:t> Social Strategy -  Post Pandemic - 2021 being released on the Blackboard and submit an example which would add value to that chapter! Your examples might be rolled into the next release of this textbook.  </a:t>
            </a:r>
          </a:p>
          <a:p>
            <a:pPr algn="l"/>
            <a:r>
              <a:rPr lang="en-US" sz="2400" b="1" i="0" dirty="0">
                <a:effectLst/>
                <a:latin typeface="inherit"/>
              </a:rPr>
              <a:t> </a:t>
            </a:r>
            <a:endParaRPr lang="en-US" sz="2400" b="0" i="0" dirty="0">
              <a:effectLst/>
              <a:latin typeface="Open Sans" panose="020B0606030504020204" pitchFamily="34" charset="0"/>
            </a:endParaRPr>
          </a:p>
          <a:p>
            <a:pPr algn="l" rtl="0"/>
            <a:r>
              <a:rPr lang="en-US" sz="2400" b="0" i="0" dirty="0">
                <a:effectLst/>
                <a:latin typeface="Open Sans" panose="020B0606030504020204" pitchFamily="34" charset="0"/>
              </a:rPr>
              <a:t>Your deliverables are:</a:t>
            </a:r>
          </a:p>
          <a:p>
            <a:pPr algn="l" rtl="0"/>
            <a:r>
              <a:rPr lang="en-US" sz="2400" b="0" i="0" dirty="0">
                <a:effectLst/>
                <a:latin typeface="Open Sans" panose="020B0606030504020204" pitchFamily="34" charset="0"/>
              </a:rPr>
              <a:t>2 Page PDF Submitted on the Blackboard. </a:t>
            </a:r>
          </a:p>
          <a:p>
            <a:pPr algn="l" rtl="0"/>
            <a:r>
              <a:rPr lang="en-US" sz="2400" b="0" i="0" dirty="0">
                <a:effectLst/>
                <a:latin typeface="Open Sans" panose="020B0606030504020204" pitchFamily="34" charset="0"/>
              </a:rPr>
              <a:t>Hyper Link to the best practice example you are submitting.</a:t>
            </a:r>
          </a:p>
          <a:p>
            <a:pPr algn="l" rtl="0"/>
            <a:r>
              <a:rPr lang="en-US" sz="2400" b="0" i="0" dirty="0" err="1">
                <a:effectLst/>
                <a:latin typeface="Open Sans" panose="020B0606030504020204" pitchFamily="34" charset="0"/>
              </a:rPr>
              <a:t>ScreenShot</a:t>
            </a:r>
            <a:r>
              <a:rPr lang="en-US" sz="2400" b="0" i="0" dirty="0">
                <a:effectLst/>
                <a:latin typeface="Open Sans" panose="020B0606030504020204" pitchFamily="34" charset="0"/>
              </a:rPr>
              <a:t> of the best practice example you are submitting. </a:t>
            </a:r>
          </a:p>
          <a:p>
            <a:pPr algn="l" rtl="0"/>
            <a:r>
              <a:rPr lang="en-US" sz="2400" b="0" i="0" dirty="0">
                <a:effectLst/>
                <a:latin typeface="Open Sans" panose="020B0606030504020204" pitchFamily="34" charset="0"/>
              </a:rPr>
              <a:t>Answering three questions:</a:t>
            </a:r>
          </a:p>
          <a:p>
            <a:pPr algn="l" rtl="0">
              <a:buFont typeface="+mj-lt"/>
              <a:buAutoNum type="arabicPeriod"/>
            </a:pPr>
            <a:r>
              <a:rPr lang="en-US" sz="2400" b="0" i="0" dirty="0">
                <a:effectLst/>
                <a:latin typeface="Open Sans" panose="020B0606030504020204" pitchFamily="34" charset="0"/>
              </a:rPr>
              <a:t>How do you think this business is managing this best practice? 3 Marks</a:t>
            </a:r>
          </a:p>
          <a:p>
            <a:pPr algn="l" rtl="0">
              <a:buFont typeface="+mj-lt"/>
              <a:buAutoNum type="arabicPeriod"/>
            </a:pPr>
            <a:r>
              <a:rPr lang="en-US" sz="2400" b="0" i="0" dirty="0">
                <a:effectLst/>
                <a:latin typeface="Open Sans" panose="020B0606030504020204" pitchFamily="34" charset="0"/>
              </a:rPr>
              <a:t>How do you think this best practice has helped this business? 4 Marks</a:t>
            </a:r>
          </a:p>
          <a:p>
            <a:pPr algn="l" rtl="0">
              <a:buFont typeface="+mj-lt"/>
              <a:buAutoNum type="arabicPeriod"/>
            </a:pPr>
            <a:r>
              <a:rPr lang="en-US" sz="2400" b="0" i="0" dirty="0">
                <a:effectLst/>
                <a:latin typeface="Open Sans" panose="020B0606030504020204" pitchFamily="34" charset="0"/>
              </a:rPr>
              <a:t>Hyper Link to the timely relevant best practice you’ve chosen. 3 Marks</a:t>
            </a:r>
          </a:p>
          <a:p>
            <a:pPr algn="l"/>
            <a:r>
              <a:rPr lang="en-US" sz="2400" b="1" i="0" dirty="0">
                <a:effectLst/>
                <a:latin typeface="inherit"/>
              </a:rPr>
              <a:t> </a:t>
            </a:r>
            <a:endParaRPr lang="en-US" sz="2400" b="0" i="0" dirty="0">
              <a:effectLst/>
              <a:latin typeface="Open Sans" panose="020B0606030504020204" pitchFamily="34" charset="0"/>
            </a:endParaRPr>
          </a:p>
          <a:p>
            <a:pPr algn="l" rtl="0"/>
            <a:r>
              <a:rPr lang="en-US" sz="2400" b="0" i="0" dirty="0">
                <a:effectLst/>
                <a:latin typeface="Open Sans" panose="020B0606030504020204" pitchFamily="34" charset="0"/>
              </a:rPr>
              <a:t>Note: For your deliverables use relevant and timely examples. Relevant, means it adds value to the chapter you’ve chosen. Timely means within the past month. Links to the example need to be functional. </a:t>
            </a:r>
          </a:p>
          <a:p>
            <a:pPr algn="l" rtl="0"/>
            <a:r>
              <a:rPr lang="en-US" b="0" i="0" dirty="0">
                <a:effectLst/>
                <a:latin typeface="Open Sans" panose="020B0606030504020204" pitchFamily="34" charset="0"/>
              </a:rPr>
              <a:t> </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417383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56128"/>
            <a:ext cx="7851648" cy="1828800"/>
          </a:xfrm>
        </p:spPr>
        <p:txBody>
          <a:bodyPr/>
          <a:lstStyle/>
          <a:p>
            <a:pPr algn="l"/>
            <a:r>
              <a:rPr lang="en-CA" dirty="0"/>
              <a:t>Grading Scheme:</a:t>
            </a:r>
          </a:p>
        </p:txBody>
      </p:sp>
      <p:sp>
        <p:nvSpPr>
          <p:cNvPr id="3" name="Subtitle 2"/>
          <p:cNvSpPr>
            <a:spLocks noGrp="1"/>
          </p:cNvSpPr>
          <p:nvPr>
            <p:ph type="subTitle" idx="1"/>
          </p:nvPr>
        </p:nvSpPr>
        <p:spPr>
          <a:xfrm>
            <a:off x="539552" y="1700808"/>
            <a:ext cx="8208912" cy="4119728"/>
          </a:xfrm>
        </p:spPr>
        <p:txBody>
          <a:bodyPr>
            <a:normAutofit fontScale="77500" lnSpcReduction="20000"/>
          </a:bodyPr>
          <a:lstStyle/>
          <a:p>
            <a:pPr algn="l" rtl="0"/>
            <a:r>
              <a:rPr lang="en-US" sz="1600" b="0" i="0" dirty="0">
                <a:effectLst/>
                <a:latin typeface="Open Sans" panose="020B0606030504020204" pitchFamily="34" charset="0"/>
              </a:rPr>
              <a:t>Assignment 3 – 25%. Due Wednesday Dec 1st by 2pm</a:t>
            </a:r>
          </a:p>
          <a:p>
            <a:pPr algn="l" rtl="0"/>
            <a:r>
              <a:rPr lang="en-US" sz="1600" b="0" i="0" dirty="0">
                <a:effectLst/>
                <a:latin typeface="Open Sans" panose="020B0606030504020204" pitchFamily="34" charset="0"/>
              </a:rPr>
              <a:t>Assignment 3 is the detailed digital marketing proposal for your Case Study. You will recommend two digital marketing solutions to help your Case Study meet its goals. You will indicate how your two digital marketing solutions will benefit the Case Study, how they will measure success, and recommend how each digital marketing solution should be implemented.</a:t>
            </a:r>
          </a:p>
          <a:p>
            <a:pPr algn="l"/>
            <a:r>
              <a:rPr lang="en-US" sz="1600" b="1" i="0" dirty="0">
                <a:effectLst/>
                <a:latin typeface="inherit"/>
              </a:rPr>
              <a:t> </a:t>
            </a:r>
            <a:endParaRPr lang="en-US" sz="1600" b="0" i="0" dirty="0">
              <a:effectLst/>
              <a:latin typeface="Open Sans" panose="020B0606030504020204" pitchFamily="34" charset="0"/>
            </a:endParaRPr>
          </a:p>
          <a:p>
            <a:pPr algn="l" rtl="0"/>
            <a:r>
              <a:rPr lang="en-US" sz="1600" b="0" i="0" dirty="0">
                <a:effectLst/>
                <a:latin typeface="Open Sans" panose="020B0606030504020204" pitchFamily="34" charset="0"/>
              </a:rPr>
              <a:t>Your deliverables are:</a:t>
            </a:r>
          </a:p>
          <a:p>
            <a:pPr algn="l" rtl="0">
              <a:buFont typeface="Arial" panose="020B0604020202020204" pitchFamily="34" charset="0"/>
              <a:buChar char="•"/>
            </a:pPr>
            <a:r>
              <a:rPr lang="en-US" sz="1600" b="0" i="0" dirty="0">
                <a:effectLst/>
                <a:latin typeface="Open Sans" panose="020B0606030504020204" pitchFamily="34" charset="0"/>
              </a:rPr>
              <a:t>a 15-page maximum written component submitted in PDF format. </a:t>
            </a:r>
          </a:p>
          <a:p>
            <a:pPr algn="l" rtl="0"/>
            <a:r>
              <a:rPr lang="en-US" sz="1600" b="0" i="0" dirty="0">
                <a:effectLst/>
                <a:latin typeface="Open Sans" panose="020B0606030504020204" pitchFamily="34" charset="0"/>
              </a:rPr>
              <a:t>You are to ensure that all deliverables are targeted at your Case Study, and are in easily-understood language and terms that the case study business owners would understand.</a:t>
            </a:r>
          </a:p>
          <a:p>
            <a:pPr algn="l"/>
            <a:r>
              <a:rPr lang="en-US" sz="1600" b="1" i="0" dirty="0">
                <a:effectLst/>
                <a:latin typeface="inherit"/>
              </a:rPr>
              <a:t> </a:t>
            </a:r>
            <a:endParaRPr lang="en-US" sz="1600" b="0" i="0" dirty="0">
              <a:effectLst/>
              <a:latin typeface="Open Sans" panose="020B0606030504020204" pitchFamily="34" charset="0"/>
            </a:endParaRPr>
          </a:p>
          <a:p>
            <a:pPr algn="l" rtl="0"/>
            <a:r>
              <a:rPr lang="en-US" sz="1600" b="0" i="0" dirty="0">
                <a:effectLst/>
                <a:latin typeface="Open Sans" panose="020B0606030504020204" pitchFamily="34" charset="0"/>
              </a:rPr>
              <a:t>Marks will be allocated as follows:</a:t>
            </a:r>
          </a:p>
          <a:p>
            <a:pPr algn="l" rtl="0">
              <a:buFont typeface="Arial" panose="020B0604020202020204" pitchFamily="34" charset="0"/>
              <a:buChar char="•"/>
            </a:pPr>
            <a:r>
              <a:rPr lang="en-US" sz="1600" b="0" i="0" dirty="0">
                <a:effectLst/>
                <a:latin typeface="Open Sans" panose="020B0606030504020204" pitchFamily="34" charset="0"/>
              </a:rPr>
              <a:t>20% for professionalism and creativity of your submissions</a:t>
            </a:r>
          </a:p>
          <a:p>
            <a:pPr algn="l" rtl="0">
              <a:buFont typeface="Arial" panose="020B0604020202020204" pitchFamily="34" charset="0"/>
              <a:buChar char="•"/>
            </a:pPr>
            <a:r>
              <a:rPr lang="en-US" sz="1600" b="0" i="0" dirty="0">
                <a:effectLst/>
                <a:latin typeface="Open Sans" panose="020B0606030504020204" pitchFamily="34" charset="0"/>
              </a:rPr>
              <a:t>40% for identifying two different relevant beneficial creative online digital marketing solutions</a:t>
            </a:r>
          </a:p>
          <a:p>
            <a:pPr algn="l" rtl="0">
              <a:buFont typeface="Arial" panose="020B0604020202020204" pitchFamily="34" charset="0"/>
              <a:buChar char="•"/>
            </a:pPr>
            <a:r>
              <a:rPr lang="en-US" sz="1600" b="0" i="0" dirty="0">
                <a:effectLst/>
                <a:latin typeface="Open Sans" panose="020B0606030504020204" pitchFamily="34" charset="0"/>
              </a:rPr>
              <a:t>40% for implementation plans around each of your two online digital marketing solutions proposed</a:t>
            </a:r>
          </a:p>
          <a:p>
            <a:pPr algn="l"/>
            <a:r>
              <a:rPr lang="en-US" sz="1600" b="1" i="0" dirty="0">
                <a:effectLst/>
                <a:latin typeface="inherit"/>
              </a:rPr>
              <a:t> </a:t>
            </a:r>
            <a:endParaRPr lang="en-US" sz="1600" b="0" i="0" dirty="0">
              <a:effectLst/>
              <a:latin typeface="Open Sans" panose="020B0606030504020204" pitchFamily="34" charset="0"/>
            </a:endParaRPr>
          </a:p>
          <a:p>
            <a:pPr algn="l" rtl="0"/>
            <a:r>
              <a:rPr lang="en-US" sz="1600" b="0" i="0" dirty="0">
                <a:effectLst/>
                <a:latin typeface="Open Sans" panose="020B0606030504020204" pitchFamily="34" charset="0"/>
              </a:rPr>
              <a:t>The best of the projects might be given to be business owners in the Case Studies, used on LinkedIn or used as resource material for future classes.   </a:t>
            </a:r>
          </a:p>
          <a:p>
            <a:pPr algn="l" rtl="0"/>
            <a:r>
              <a:rPr lang="en-US" b="0" i="0" dirty="0">
                <a:effectLst/>
                <a:latin typeface="Open Sans" panose="020B0606030504020204" pitchFamily="34" charset="0"/>
              </a:rPr>
              <a:t> </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1813467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56128"/>
            <a:ext cx="7851648" cy="1828800"/>
          </a:xfrm>
        </p:spPr>
        <p:txBody>
          <a:bodyPr/>
          <a:lstStyle/>
          <a:p>
            <a:pPr algn="l"/>
            <a:r>
              <a:rPr lang="en-CA" dirty="0"/>
              <a:t>Grading Scheme:</a:t>
            </a:r>
          </a:p>
        </p:txBody>
      </p:sp>
      <p:sp>
        <p:nvSpPr>
          <p:cNvPr id="3" name="Subtitle 2"/>
          <p:cNvSpPr>
            <a:spLocks noGrp="1"/>
          </p:cNvSpPr>
          <p:nvPr>
            <p:ph type="subTitle" idx="1"/>
          </p:nvPr>
        </p:nvSpPr>
        <p:spPr>
          <a:xfrm>
            <a:off x="539552" y="1700808"/>
            <a:ext cx="8208912" cy="4119728"/>
          </a:xfrm>
        </p:spPr>
        <p:txBody>
          <a:bodyPr>
            <a:normAutofit/>
          </a:bodyPr>
          <a:lstStyle/>
          <a:p>
            <a:pPr algn="l" rtl="0"/>
            <a:r>
              <a:rPr lang="en-US" sz="1800" b="0" i="0" dirty="0">
                <a:effectLst/>
                <a:latin typeface="Open Sans" panose="020B0606030504020204" pitchFamily="34" charset="0"/>
              </a:rPr>
              <a:t>20% Class Discussion  Sept to Dec 7th  </a:t>
            </a:r>
          </a:p>
          <a:p>
            <a:pPr algn="l" rtl="0"/>
            <a:r>
              <a:rPr lang="en-US" sz="1800" b="0" i="0" dirty="0">
                <a:effectLst/>
                <a:latin typeface="Open Sans" panose="020B0606030504020204" pitchFamily="34" charset="0"/>
              </a:rPr>
              <a:t>Class participation grades will be based on your timely quality engagement within a week of a specific question posted on the Blackboard Discussion area, as well as any engagement you individually create. Lecture in Module 1 reviews how to succeed in this class and how to participate within the discussion. Questions will be designed to help you succeed on the final exam and your Assignment 3. </a:t>
            </a:r>
          </a:p>
          <a:p>
            <a:pPr algn="l" rtl="0"/>
            <a:r>
              <a:rPr lang="en-US" sz="1800" b="0" i="0" dirty="0">
                <a:effectLst/>
                <a:latin typeface="Open Sans" panose="020B0606030504020204" pitchFamily="34" charset="0"/>
              </a:rPr>
              <a:t> </a:t>
            </a:r>
          </a:p>
          <a:p>
            <a:pPr algn="l" rtl="0"/>
            <a:r>
              <a:rPr lang="en-US" b="0" i="0" dirty="0">
                <a:effectLst/>
                <a:latin typeface="Open Sans" panose="020B0606030504020204" pitchFamily="34" charset="0"/>
              </a:rPr>
              <a:t> </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579189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56128"/>
            <a:ext cx="7851648" cy="1828800"/>
          </a:xfrm>
        </p:spPr>
        <p:txBody>
          <a:bodyPr/>
          <a:lstStyle/>
          <a:p>
            <a:pPr algn="l"/>
            <a:r>
              <a:rPr lang="en-CA" dirty="0"/>
              <a:t>Grading Scheme:</a:t>
            </a:r>
          </a:p>
        </p:txBody>
      </p:sp>
      <p:sp>
        <p:nvSpPr>
          <p:cNvPr id="3" name="Subtitle 2"/>
          <p:cNvSpPr>
            <a:spLocks noGrp="1"/>
          </p:cNvSpPr>
          <p:nvPr>
            <p:ph type="subTitle" idx="1"/>
          </p:nvPr>
        </p:nvSpPr>
        <p:spPr>
          <a:xfrm>
            <a:off x="539552" y="1700808"/>
            <a:ext cx="8208912" cy="4119728"/>
          </a:xfrm>
        </p:spPr>
        <p:txBody>
          <a:bodyPr>
            <a:normAutofit fontScale="92500" lnSpcReduction="10000"/>
          </a:bodyPr>
          <a:lstStyle/>
          <a:p>
            <a:pPr algn="l" rtl="0"/>
            <a:r>
              <a:rPr lang="en-US" sz="2000" b="0" i="0" dirty="0">
                <a:effectLst/>
                <a:latin typeface="Open Sans" panose="020B0606030504020204" pitchFamily="34" charset="0"/>
              </a:rPr>
              <a:t>MIDTERM EXAM – 20%. Open Online Oct 19th at 9am until Oct 21st at 2pm  </a:t>
            </a:r>
          </a:p>
          <a:p>
            <a:pPr algn="l" rtl="0"/>
            <a:r>
              <a:rPr lang="en-US" sz="2000" b="0" i="0" dirty="0">
                <a:effectLst/>
                <a:latin typeface="Open Sans" panose="020B0606030504020204" pitchFamily="34" charset="0"/>
              </a:rPr>
              <a:t>The Midterm Exam will be available in the Blackboard Learning System assessment area. Once you start you will have two hours to complete the Midterm Exam. DO NOT walk away. DO NOT start it after noon on the 21st, as you will be cut off at 2pm and it will NOT be submitted.</a:t>
            </a:r>
          </a:p>
          <a:p>
            <a:pPr algn="l" rtl="0"/>
            <a:r>
              <a:rPr lang="en-US" sz="2000" b="0" i="0" dirty="0">
                <a:effectLst/>
                <a:latin typeface="Open Sans" panose="020B0606030504020204" pitchFamily="34" charset="0"/>
              </a:rPr>
              <a:t> </a:t>
            </a:r>
          </a:p>
          <a:p>
            <a:pPr algn="l" rtl="0"/>
            <a:r>
              <a:rPr lang="en-US" sz="2000" b="0" i="0" dirty="0">
                <a:effectLst/>
                <a:latin typeface="Open Sans" panose="020B0606030504020204" pitchFamily="34" charset="0"/>
              </a:rPr>
              <a:t>The Midterm Exam will consist of 100 multiple-choice questions. It will be based on all of the material covered since the beginning of the course, including all of the assigned readings from the main textbook, Class questions and LinkedIn class participation questions, and the video lectures.</a:t>
            </a:r>
          </a:p>
          <a:p>
            <a:pPr algn="l" rtl="0"/>
            <a:r>
              <a:rPr lang="en-US" sz="1800" b="0" i="0" dirty="0">
                <a:effectLst/>
                <a:latin typeface="Open Sans" panose="020B0606030504020204" pitchFamily="34" charset="0"/>
              </a:rPr>
              <a:t> </a:t>
            </a:r>
          </a:p>
          <a:p>
            <a:pPr algn="l" rtl="0"/>
            <a:r>
              <a:rPr lang="en-US" b="0" i="0" dirty="0">
                <a:effectLst/>
                <a:latin typeface="Open Sans" panose="020B0606030504020204" pitchFamily="34" charset="0"/>
              </a:rPr>
              <a:t> </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89051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56128"/>
            <a:ext cx="7851648" cy="1828800"/>
          </a:xfrm>
        </p:spPr>
        <p:txBody>
          <a:bodyPr/>
          <a:lstStyle/>
          <a:p>
            <a:pPr algn="l"/>
            <a:r>
              <a:rPr lang="en-CA" dirty="0"/>
              <a:t>Grading Scheme:</a:t>
            </a:r>
          </a:p>
        </p:txBody>
      </p:sp>
      <p:sp>
        <p:nvSpPr>
          <p:cNvPr id="3" name="Subtitle 2"/>
          <p:cNvSpPr>
            <a:spLocks noGrp="1"/>
          </p:cNvSpPr>
          <p:nvPr>
            <p:ph type="subTitle" idx="1"/>
          </p:nvPr>
        </p:nvSpPr>
        <p:spPr>
          <a:xfrm>
            <a:off x="539552" y="1700808"/>
            <a:ext cx="8208912" cy="4119728"/>
          </a:xfrm>
        </p:spPr>
        <p:txBody>
          <a:bodyPr>
            <a:normAutofit fontScale="92500" lnSpcReduction="10000"/>
          </a:bodyPr>
          <a:lstStyle/>
          <a:p>
            <a:pPr algn="l" rtl="0"/>
            <a:r>
              <a:rPr lang="en-US" sz="2800" b="0" i="0" dirty="0">
                <a:effectLst/>
                <a:latin typeface="Open Sans" panose="020B0606030504020204" pitchFamily="34" charset="0"/>
              </a:rPr>
              <a:t>FINAL EXAM – 25%. In Person: scheduled during final exam period </a:t>
            </a:r>
          </a:p>
          <a:p>
            <a:pPr algn="l" rtl="0"/>
            <a:r>
              <a:rPr lang="en-US" sz="2800" b="0" i="0" dirty="0">
                <a:effectLst/>
                <a:latin typeface="Open Sans" panose="020B0606030504020204" pitchFamily="34" charset="0"/>
              </a:rPr>
              <a:t>There will be a 3-hour, closed-book Final Exam comprised of bullet form written free-hand questions and multiple choice questions. The Final Exam will be based on all reading from both books, material covered since the start of term, as well as the case studies you did not choose as your final project.</a:t>
            </a:r>
          </a:p>
          <a:p>
            <a:pPr algn="l" rtl="0"/>
            <a:r>
              <a:rPr lang="en-US" sz="1800" b="0" i="0" dirty="0">
                <a:effectLst/>
                <a:latin typeface="Open Sans" panose="020B0606030504020204" pitchFamily="34" charset="0"/>
              </a:rPr>
              <a:t> </a:t>
            </a:r>
          </a:p>
          <a:p>
            <a:pPr algn="l" rtl="0"/>
            <a:r>
              <a:rPr lang="en-US" b="0" i="0" dirty="0">
                <a:effectLst/>
                <a:latin typeface="Open Sans" panose="020B0606030504020204" pitchFamily="34" charset="0"/>
              </a:rPr>
              <a:t> </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3044576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667" y="-171400"/>
            <a:ext cx="7851648" cy="1828800"/>
          </a:xfrm>
        </p:spPr>
        <p:txBody>
          <a:bodyPr/>
          <a:lstStyle/>
          <a:p>
            <a:pPr algn="l"/>
            <a:r>
              <a:rPr lang="en-CA" dirty="0"/>
              <a:t>WHY</a:t>
            </a:r>
          </a:p>
        </p:txBody>
      </p:sp>
      <p:sp>
        <p:nvSpPr>
          <p:cNvPr id="4" name="Subtitle 3"/>
          <p:cNvSpPr>
            <a:spLocks noGrp="1"/>
          </p:cNvSpPr>
          <p:nvPr>
            <p:ph type="subTitle" idx="1"/>
          </p:nvPr>
        </p:nvSpPr>
        <p:spPr>
          <a:xfrm>
            <a:off x="-20100" y="6093296"/>
            <a:ext cx="8680789" cy="1896616"/>
          </a:xfrm>
        </p:spPr>
        <p:txBody>
          <a:bodyPr/>
          <a:lstStyle/>
          <a:p>
            <a:r>
              <a:rPr lang="en-CA" dirty="0">
                <a:hlinkClick r:id="rId2"/>
              </a:rPr>
              <a:t>https://www.youtube.com/watch?v=6k_G_h41ZaQ&amp;t=9s</a:t>
            </a:r>
            <a:r>
              <a:rPr lang="en-CA" dirty="0"/>
              <a:t> </a:t>
            </a:r>
          </a:p>
        </p:txBody>
      </p:sp>
      <p:sp>
        <p:nvSpPr>
          <p:cNvPr id="5" name="TextBox 4"/>
          <p:cNvSpPr txBox="1"/>
          <p:nvPr/>
        </p:nvSpPr>
        <p:spPr>
          <a:xfrm>
            <a:off x="1331640" y="6488668"/>
            <a:ext cx="6035691" cy="646331"/>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a:p>
            <a:endParaRPr lang="en-CA" dirty="0">
              <a:solidFill>
                <a:schemeClr val="tx2"/>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1700808"/>
            <a:ext cx="5923655" cy="3969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357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400" i="1" dirty="0"/>
              <a:t>TRANSMEDIA DIGITAL REVOLUTION </a:t>
            </a:r>
            <a:endParaRPr lang="en-CA" sz="4400" b="1" i="1" dirty="0"/>
          </a:p>
        </p:txBody>
      </p:sp>
      <p:sp>
        <p:nvSpPr>
          <p:cNvPr id="3" name="Content Placeholder 2"/>
          <p:cNvSpPr>
            <a:spLocks noGrp="1"/>
          </p:cNvSpPr>
          <p:nvPr>
            <p:ph idx="1"/>
          </p:nvPr>
        </p:nvSpPr>
        <p:spPr/>
        <p:txBody>
          <a:bodyPr>
            <a:normAutofit fontScale="92500" lnSpcReduction="20000"/>
          </a:bodyPr>
          <a:lstStyle/>
          <a:p>
            <a:pPr marL="0" indent="0">
              <a:buNone/>
            </a:pPr>
            <a:r>
              <a:rPr lang="en-CA" dirty="0"/>
              <a:t>A few of the technologies that have aligned to enable this transmedia digital revolution include:</a:t>
            </a:r>
            <a:r>
              <a:rPr lang="en-CA" b="1" dirty="0"/>
              <a:t> </a:t>
            </a:r>
            <a:endParaRPr lang="en-CA" dirty="0"/>
          </a:p>
          <a:p>
            <a:pPr algn="l"/>
            <a:r>
              <a:rPr lang="en-US" sz="1800" b="0" i="0" u="none" strike="noStrike" baseline="0" dirty="0">
                <a:latin typeface="ArialMT"/>
              </a:rPr>
              <a:t>● </a:t>
            </a:r>
            <a:r>
              <a:rPr lang="en-US" sz="1800" b="0" i="0" u="none" strike="noStrike" baseline="0" dirty="0">
                <a:latin typeface="Calibri" panose="020F0502020204030204" pitchFamily="34" charset="0"/>
              </a:rPr>
              <a:t>Bandwidth</a:t>
            </a:r>
          </a:p>
          <a:p>
            <a:pPr algn="l"/>
            <a:r>
              <a:rPr lang="en-US" sz="1800" b="0" i="0" u="none" strike="noStrike" baseline="0" dirty="0">
                <a:latin typeface="ArialMT"/>
              </a:rPr>
              <a:t>● </a:t>
            </a:r>
            <a:r>
              <a:rPr lang="en-US" sz="1800" b="0" i="0" u="none" strike="noStrike" baseline="0" dirty="0">
                <a:latin typeface="Calibri" panose="020F0502020204030204" pitchFamily="34" charset="0"/>
              </a:rPr>
              <a:t>Geo-location technology</a:t>
            </a:r>
          </a:p>
          <a:p>
            <a:pPr algn="l"/>
            <a:r>
              <a:rPr lang="en-US" sz="1800" b="0" i="0" u="none" strike="noStrike" baseline="0" dirty="0">
                <a:latin typeface="ArialMT"/>
              </a:rPr>
              <a:t>● </a:t>
            </a:r>
            <a:r>
              <a:rPr lang="en-US" sz="1800" b="0" i="0" u="none" strike="noStrike" baseline="0" dirty="0">
                <a:latin typeface="Calibri" panose="020F0502020204030204" pitchFamily="34" charset="0"/>
              </a:rPr>
              <a:t>Radio frequency identification (RFID)</a:t>
            </a:r>
          </a:p>
          <a:p>
            <a:pPr algn="l"/>
            <a:r>
              <a:rPr lang="en-US" sz="1800" b="0" i="0" u="none" strike="noStrike" baseline="0" dirty="0">
                <a:latin typeface="ArialMT"/>
              </a:rPr>
              <a:t>● </a:t>
            </a:r>
            <a:r>
              <a:rPr lang="en-US" sz="1800" b="0" i="0" u="none" strike="noStrike" baseline="0" dirty="0">
                <a:latin typeface="Calibri" panose="020F0502020204030204" pitchFamily="34" charset="0"/>
              </a:rPr>
              <a:t>Social commerce</a:t>
            </a:r>
          </a:p>
          <a:p>
            <a:pPr algn="l"/>
            <a:r>
              <a:rPr lang="en-US" sz="1800" b="0" i="0" u="none" strike="noStrike" baseline="0" dirty="0">
                <a:latin typeface="ArialMT"/>
              </a:rPr>
              <a:t>● </a:t>
            </a:r>
            <a:r>
              <a:rPr lang="en-US" sz="1800" b="0" i="0" u="none" strike="noStrike" baseline="0" dirty="0">
                <a:latin typeface="Calibri" panose="020F0502020204030204" pitchFamily="34" charset="0"/>
              </a:rPr>
              <a:t>Smart phones</a:t>
            </a:r>
          </a:p>
          <a:p>
            <a:pPr algn="l"/>
            <a:r>
              <a:rPr lang="en-US" sz="1800" b="0" i="0" u="none" strike="noStrike" baseline="0" dirty="0">
                <a:latin typeface="ArialMT"/>
              </a:rPr>
              <a:t>● </a:t>
            </a:r>
            <a:r>
              <a:rPr lang="en-US" sz="1800" b="0" i="0" u="none" strike="noStrike" baseline="0" dirty="0">
                <a:latin typeface="Calibri" panose="020F0502020204030204" pitchFamily="34" charset="0"/>
              </a:rPr>
              <a:t>Online databases</a:t>
            </a:r>
          </a:p>
          <a:p>
            <a:pPr algn="l"/>
            <a:r>
              <a:rPr lang="en-US" sz="1800" b="0" i="0" u="none" strike="noStrike" baseline="0" dirty="0">
                <a:latin typeface="ArialMT"/>
              </a:rPr>
              <a:t>● </a:t>
            </a:r>
            <a:r>
              <a:rPr lang="en-US" sz="1800" b="0" i="0" u="none" strike="noStrike" baseline="0" dirty="0">
                <a:latin typeface="Calibri" panose="020F0502020204030204" pitchFamily="34" charset="0"/>
              </a:rPr>
              <a:t>Measurement and management tools</a:t>
            </a:r>
          </a:p>
          <a:p>
            <a:pPr algn="l"/>
            <a:r>
              <a:rPr lang="en-US" sz="1800" b="0" i="0" u="none" strike="noStrike" baseline="0" dirty="0">
                <a:latin typeface="ArialMT"/>
              </a:rPr>
              <a:t>● </a:t>
            </a:r>
            <a:r>
              <a:rPr lang="en-US" sz="1800" b="0" i="0" u="none" strike="noStrike" baseline="0" dirty="0">
                <a:latin typeface="Calibri" panose="020F0502020204030204" pitchFamily="34" charset="0"/>
              </a:rPr>
              <a:t>Search engines</a:t>
            </a:r>
          </a:p>
          <a:p>
            <a:pPr algn="l"/>
            <a:r>
              <a:rPr lang="en-US" sz="1800" b="0" i="0" u="none" strike="noStrike" baseline="0" dirty="0">
                <a:latin typeface="ArialMT"/>
              </a:rPr>
              <a:t>● </a:t>
            </a:r>
            <a:r>
              <a:rPr lang="en-US" sz="1800" b="0" i="0" u="none" strike="noStrike" baseline="0" dirty="0">
                <a:latin typeface="Calibri" panose="020F0502020204030204" pitchFamily="34" charset="0"/>
              </a:rPr>
              <a:t>Stable social media platforms</a:t>
            </a:r>
          </a:p>
          <a:p>
            <a:pPr algn="l"/>
            <a:r>
              <a:rPr lang="en-US" sz="1800" b="0" i="0" u="none" strike="noStrike" baseline="0" dirty="0">
                <a:latin typeface="ArialMT"/>
              </a:rPr>
              <a:t>● </a:t>
            </a:r>
            <a:r>
              <a:rPr lang="en-US" sz="1800" b="0" i="0" u="none" strike="noStrike" baseline="0" dirty="0">
                <a:latin typeface="Calibri" panose="020F0502020204030204" pitchFamily="34" charset="0"/>
              </a:rPr>
              <a:t>Streaming video</a:t>
            </a:r>
          </a:p>
          <a:p>
            <a:pPr algn="l"/>
            <a:r>
              <a:rPr lang="en-US" sz="1800" b="0" i="0" u="none" strike="noStrike" baseline="0" dirty="0">
                <a:latin typeface="ArialMT"/>
              </a:rPr>
              <a:t>● </a:t>
            </a:r>
            <a:r>
              <a:rPr lang="en-US" sz="1800" b="0" i="0" u="none" strike="noStrike" baseline="0" dirty="0">
                <a:latin typeface="Calibri" panose="020F0502020204030204" pitchFamily="34" charset="0"/>
              </a:rPr>
              <a:t>Personalization &amp; Targeting</a:t>
            </a:r>
          </a:p>
          <a:p>
            <a:pPr algn="l"/>
            <a:r>
              <a:rPr lang="en-US" sz="1800" b="0" i="0" u="none" strike="noStrike" baseline="0" dirty="0">
                <a:latin typeface="ArialMT"/>
              </a:rPr>
              <a:t>● </a:t>
            </a:r>
            <a:r>
              <a:rPr lang="en-US" sz="1800" b="0" i="0" u="none" strike="noStrike" baseline="0" dirty="0">
                <a:latin typeface="Calibri" panose="020F0502020204030204" pitchFamily="34" charset="0"/>
              </a:rPr>
              <a:t>Continual creation of new software, or applications (Apps), that utilize the above technologies</a:t>
            </a:r>
            <a:endParaRPr lang="en-CA" dirty="0"/>
          </a:p>
        </p:txBody>
      </p:sp>
      <p:sp>
        <p:nvSpPr>
          <p:cNvPr id="5" name="TextBox 4"/>
          <p:cNvSpPr txBox="1"/>
          <p:nvPr/>
        </p:nvSpPr>
        <p:spPr>
          <a:xfrm>
            <a:off x="1331640" y="6381328"/>
            <a:ext cx="5920275"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229903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9" y="-387424"/>
            <a:ext cx="8229600" cy="1143000"/>
          </a:xfrm>
        </p:spPr>
        <p:txBody>
          <a:bodyPr>
            <a:normAutofit/>
          </a:bodyPr>
          <a:lstStyle/>
          <a:p>
            <a:r>
              <a:rPr lang="en-CA" sz="4400" i="1" dirty="0"/>
              <a:t>What’s happening every 60 sec.. </a:t>
            </a:r>
            <a:endParaRPr lang="en-CA" sz="4400" b="1" i="1" dirty="0"/>
          </a:p>
        </p:txBody>
      </p:sp>
      <p:sp>
        <p:nvSpPr>
          <p:cNvPr id="3" name="Content Placeholder 2"/>
          <p:cNvSpPr>
            <a:spLocks noGrp="1"/>
          </p:cNvSpPr>
          <p:nvPr>
            <p:ph idx="1"/>
          </p:nvPr>
        </p:nvSpPr>
        <p:spPr>
          <a:xfrm>
            <a:off x="251520" y="692696"/>
            <a:ext cx="8712968" cy="917456"/>
          </a:xfrm>
        </p:spPr>
        <p:txBody>
          <a:bodyPr>
            <a:normAutofit/>
          </a:bodyPr>
          <a:lstStyle/>
          <a:p>
            <a:pPr marL="0" lvl="0" indent="0" fontAlgn="base">
              <a:buNone/>
            </a:pPr>
            <a:r>
              <a:rPr lang="en-CA" sz="1600" dirty="0">
                <a:hlinkClick r:id="rId2"/>
              </a:rPr>
              <a:t>http://www.smartinsights.com/internet-marketing-statistics/happens-online-60-seconds/</a:t>
            </a:r>
            <a:r>
              <a:rPr lang="en-CA" sz="1600" dirty="0"/>
              <a:t>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83307"/>
            <a:ext cx="5893468" cy="519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331640" y="6381328"/>
            <a:ext cx="5862567"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1705963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052736"/>
            <a:ext cx="5100779" cy="498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7439" y="-387424"/>
            <a:ext cx="8229600" cy="1143000"/>
          </a:xfrm>
        </p:spPr>
        <p:txBody>
          <a:bodyPr>
            <a:normAutofit/>
          </a:bodyPr>
          <a:lstStyle/>
          <a:p>
            <a:r>
              <a:rPr lang="en-CA" sz="4400" i="1" dirty="0"/>
              <a:t>What’s happening every 60 sec.. </a:t>
            </a:r>
            <a:endParaRPr lang="en-CA" sz="4400" b="1" i="1" dirty="0"/>
          </a:p>
        </p:txBody>
      </p:sp>
      <p:sp>
        <p:nvSpPr>
          <p:cNvPr id="3" name="Content Placeholder 2"/>
          <p:cNvSpPr>
            <a:spLocks noGrp="1"/>
          </p:cNvSpPr>
          <p:nvPr>
            <p:ph idx="1"/>
          </p:nvPr>
        </p:nvSpPr>
        <p:spPr>
          <a:xfrm>
            <a:off x="251520" y="692696"/>
            <a:ext cx="8712968" cy="917456"/>
          </a:xfrm>
        </p:spPr>
        <p:txBody>
          <a:bodyPr>
            <a:normAutofit/>
          </a:bodyPr>
          <a:lstStyle/>
          <a:p>
            <a:pPr marL="0" lvl="0" indent="0" fontAlgn="base">
              <a:buNone/>
            </a:pPr>
            <a:r>
              <a:rPr lang="en-CA" sz="1600" dirty="0">
                <a:hlinkClick r:id="rId3"/>
              </a:rPr>
              <a:t>https://www.visualcapitalist.com/what-happens-in-an-internet-minute-in-2019/</a:t>
            </a:r>
            <a:r>
              <a:rPr lang="en-CA" sz="1600" dirty="0"/>
              <a:t> </a:t>
            </a:r>
          </a:p>
        </p:txBody>
      </p:sp>
      <p:sp>
        <p:nvSpPr>
          <p:cNvPr id="6" name="TextBox 5"/>
          <p:cNvSpPr txBox="1"/>
          <p:nvPr/>
        </p:nvSpPr>
        <p:spPr>
          <a:xfrm>
            <a:off x="1331640" y="6381328"/>
            <a:ext cx="5862567"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245517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9B1D-2E54-4CA0-B1AF-9554E42C60BB}"/>
              </a:ext>
            </a:extLst>
          </p:cNvPr>
          <p:cNvSpPr>
            <a:spLocks noGrp="1"/>
          </p:cNvSpPr>
          <p:nvPr>
            <p:ph type="title"/>
          </p:nvPr>
        </p:nvSpPr>
        <p:spPr>
          <a:xfrm>
            <a:off x="115911" y="-531440"/>
            <a:ext cx="2804460" cy="2661052"/>
          </a:xfrm>
        </p:spPr>
        <p:txBody>
          <a:bodyPr vert="horz" lIns="91440" tIns="45720" rIns="91440" bIns="45720" rtlCol="0" anchor="ctr">
            <a:normAutofit/>
          </a:bodyPr>
          <a:lstStyle/>
          <a:p>
            <a:pPr algn="r"/>
            <a:r>
              <a:rPr lang="en-US" sz="3800" b="1" dirty="0">
                <a:solidFill>
                  <a:srgbClr val="0070C0"/>
                </a:solidFill>
              </a:rPr>
              <a:t>Who Is Sofie?</a:t>
            </a:r>
          </a:p>
        </p:txBody>
      </p:sp>
      <p:sp>
        <p:nvSpPr>
          <p:cNvPr id="3" name="TextBox 2">
            <a:extLst>
              <a:ext uri="{FF2B5EF4-FFF2-40B4-BE49-F238E27FC236}">
                <a16:creationId xmlns:a16="http://schemas.microsoft.com/office/drawing/2014/main" id="{C4A192BE-C2B0-4432-9042-7EF3AFE9195A}"/>
              </a:ext>
            </a:extLst>
          </p:cNvPr>
          <p:cNvSpPr txBox="1"/>
          <p:nvPr/>
        </p:nvSpPr>
        <p:spPr>
          <a:xfrm>
            <a:off x="3347864" y="188640"/>
            <a:ext cx="5664305" cy="6116714"/>
          </a:xfrm>
          <a:prstGeom prst="rect">
            <a:avLst/>
          </a:prstGeom>
        </p:spPr>
        <p:txBody>
          <a:bodyPr vert="horz" lIns="91440" tIns="45720" rIns="91440" bIns="45720" rtlCol="0" anchor="ctr">
            <a:normAutofit/>
          </a:bodyPr>
          <a:lstStyle/>
          <a:p>
            <a:pPr defTabSz="914400">
              <a:lnSpc>
                <a:spcPct val="90000"/>
              </a:lnSpc>
              <a:spcAft>
                <a:spcPts val="600"/>
              </a:spcAft>
            </a:pPr>
            <a:r>
              <a:rPr lang="en-US" sz="1700" b="1" dirty="0">
                <a:solidFill>
                  <a:srgbClr val="0070C0"/>
                </a:solidFill>
              </a:rPr>
              <a:t>Undergrad in Computer Science from University of Windsor</a:t>
            </a:r>
          </a:p>
          <a:p>
            <a:pPr defTabSz="914400">
              <a:lnSpc>
                <a:spcPct val="90000"/>
              </a:lnSpc>
              <a:spcAft>
                <a:spcPts val="600"/>
              </a:spcAft>
            </a:pPr>
            <a:r>
              <a:rPr lang="en-US" sz="1700" b="1" dirty="0">
                <a:solidFill>
                  <a:srgbClr val="0070C0"/>
                </a:solidFill>
              </a:rPr>
              <a:t>Masters of Engineering, Information Systems from University of Toronto</a:t>
            </a:r>
          </a:p>
          <a:p>
            <a:pPr defTabSz="914400">
              <a:lnSpc>
                <a:spcPct val="90000"/>
              </a:lnSpc>
              <a:spcAft>
                <a:spcPts val="600"/>
              </a:spcAft>
            </a:pPr>
            <a:endParaRPr lang="en-US" sz="1700" b="1" dirty="0">
              <a:solidFill>
                <a:srgbClr val="0070C0"/>
              </a:solidFill>
            </a:endParaRPr>
          </a:p>
          <a:p>
            <a:pPr defTabSz="914400">
              <a:lnSpc>
                <a:spcPct val="90000"/>
              </a:lnSpc>
              <a:spcAft>
                <a:spcPts val="600"/>
              </a:spcAft>
            </a:pPr>
            <a:r>
              <a:rPr lang="en-US" sz="1700" b="1" dirty="0">
                <a:solidFill>
                  <a:srgbClr val="0070C0"/>
                </a:solidFill>
              </a:rPr>
              <a:t>Bell Canada in Toronto as Customer System’s Engineer &amp; Sales Director</a:t>
            </a:r>
          </a:p>
          <a:p>
            <a:pPr defTabSz="914400">
              <a:lnSpc>
                <a:spcPct val="90000"/>
              </a:lnSpc>
              <a:spcAft>
                <a:spcPts val="600"/>
              </a:spcAft>
            </a:pPr>
            <a:r>
              <a:rPr lang="en-US" sz="1700" b="1" dirty="0">
                <a:solidFill>
                  <a:srgbClr val="0070C0"/>
                </a:solidFill>
              </a:rPr>
              <a:t>Tech Startup on Bay Street as Chief Operations Officer (went public)</a:t>
            </a:r>
          </a:p>
          <a:p>
            <a:pPr defTabSz="914400">
              <a:lnSpc>
                <a:spcPct val="90000"/>
              </a:lnSpc>
              <a:spcAft>
                <a:spcPts val="600"/>
              </a:spcAft>
            </a:pPr>
            <a:endParaRPr lang="en-US" sz="1700" b="1" dirty="0">
              <a:solidFill>
                <a:srgbClr val="0070C0"/>
              </a:solidFill>
            </a:endParaRPr>
          </a:p>
          <a:p>
            <a:pPr defTabSz="914400">
              <a:lnSpc>
                <a:spcPct val="90000"/>
              </a:lnSpc>
              <a:spcAft>
                <a:spcPts val="600"/>
              </a:spcAft>
            </a:pPr>
            <a:r>
              <a:rPr lang="en-US" sz="1700" b="1" dirty="0">
                <a:solidFill>
                  <a:srgbClr val="0070C0"/>
                </a:solidFill>
              </a:rPr>
              <a:t>Founder of 123DigitalPower.com, Digital Marketing Agency. (Aka Sofie Andreou &amp; Associates in 2002.)</a:t>
            </a:r>
          </a:p>
          <a:p>
            <a:pPr defTabSz="914400">
              <a:lnSpc>
                <a:spcPct val="90000"/>
              </a:lnSpc>
              <a:spcAft>
                <a:spcPts val="600"/>
              </a:spcAft>
            </a:pPr>
            <a:r>
              <a:rPr lang="en-US" sz="1700" b="1" dirty="0">
                <a:solidFill>
                  <a:srgbClr val="0070C0"/>
                </a:solidFill>
              </a:rPr>
              <a:t>50% Hands on   (Clients Include)</a:t>
            </a:r>
          </a:p>
          <a:p>
            <a:pPr marL="228600" lvl="1" defTabSz="914400">
              <a:lnSpc>
                <a:spcPct val="90000"/>
              </a:lnSpc>
              <a:spcAft>
                <a:spcPts val="600"/>
              </a:spcAft>
            </a:pPr>
            <a:r>
              <a:rPr lang="en-US" sz="1700" b="1" dirty="0">
                <a:solidFill>
                  <a:srgbClr val="0070C0"/>
                </a:solidFill>
              </a:rPr>
              <a:t>Kawartha TV&amp; Stereo, Knock On Wood, </a:t>
            </a:r>
            <a:r>
              <a:rPr lang="en-US" sz="1700" b="1" dirty="0" err="1">
                <a:solidFill>
                  <a:srgbClr val="0070C0"/>
                </a:solidFill>
              </a:rPr>
              <a:t>Cheslers</a:t>
            </a:r>
            <a:r>
              <a:rPr lang="en-US" sz="1700" b="1" dirty="0">
                <a:solidFill>
                  <a:srgbClr val="0070C0"/>
                </a:solidFill>
              </a:rPr>
              <a:t> Shoes &amp; Digital Mainstreet Vendor </a:t>
            </a:r>
          </a:p>
          <a:p>
            <a:pPr defTabSz="914400">
              <a:lnSpc>
                <a:spcPct val="90000"/>
              </a:lnSpc>
              <a:spcAft>
                <a:spcPts val="600"/>
              </a:spcAft>
            </a:pPr>
            <a:r>
              <a:rPr lang="en-US" sz="1700" b="1" dirty="0">
                <a:solidFill>
                  <a:srgbClr val="0070C0"/>
                </a:solidFill>
              </a:rPr>
              <a:t>50% Training (Clients Include)</a:t>
            </a:r>
          </a:p>
          <a:p>
            <a:pPr marL="228600" lvl="1" defTabSz="914400">
              <a:lnSpc>
                <a:spcPct val="90000"/>
              </a:lnSpc>
              <a:spcAft>
                <a:spcPts val="600"/>
              </a:spcAft>
            </a:pPr>
            <a:r>
              <a:rPr lang="en-US" sz="1700" b="1" dirty="0">
                <a:solidFill>
                  <a:srgbClr val="0070C0"/>
                </a:solidFill>
              </a:rPr>
              <a:t>Esso Imperial Oil, Community Futures, DBIAs, Chambers, Northumberland Tourism, Digital Mainstreet Squads AND……</a:t>
            </a:r>
          </a:p>
        </p:txBody>
      </p:sp>
      <p:pic>
        <p:nvPicPr>
          <p:cNvPr id="7" name="Picture 6" descr="A person posing for a picture&#10;&#10;Description automatically generated with medium confidence">
            <a:extLst>
              <a:ext uri="{FF2B5EF4-FFF2-40B4-BE49-F238E27FC236}">
                <a16:creationId xmlns:a16="http://schemas.microsoft.com/office/drawing/2014/main" id="{20E2AF06-1826-4633-82D7-2DC26DA16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06" y="1412776"/>
            <a:ext cx="2572109" cy="4991797"/>
          </a:xfrm>
          <a:prstGeom prst="rect">
            <a:avLst/>
          </a:prstGeom>
        </p:spPr>
      </p:pic>
      <p:pic>
        <p:nvPicPr>
          <p:cNvPr id="8" name="Picture 7" descr="A close up of a logo&#10;&#10;Description automatically generated">
            <a:extLst>
              <a:ext uri="{FF2B5EF4-FFF2-40B4-BE49-F238E27FC236}">
                <a16:creationId xmlns:a16="http://schemas.microsoft.com/office/drawing/2014/main" id="{B4D52C3D-7BF1-48E4-A271-D335E56BEB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9" name="TextBox 8">
            <a:extLst>
              <a:ext uri="{FF2B5EF4-FFF2-40B4-BE49-F238E27FC236}">
                <a16:creationId xmlns:a16="http://schemas.microsoft.com/office/drawing/2014/main" id="{6FB8FA8F-D6D8-49BE-9799-8BB9A6AA9B9B}"/>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3037175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normAutofit/>
          </a:bodyPr>
          <a:lstStyle/>
          <a:p>
            <a:r>
              <a:rPr lang="en-CA" sz="4400" dirty="0"/>
              <a:t>EpicMix.</a:t>
            </a:r>
            <a:r>
              <a:rPr lang="en-CA" sz="4400" i="1" dirty="0"/>
              <a:t> </a:t>
            </a:r>
            <a:endParaRPr lang="en-CA" sz="4400" b="1" i="1" dirty="0"/>
          </a:p>
        </p:txBody>
      </p:sp>
      <p:sp>
        <p:nvSpPr>
          <p:cNvPr id="3" name="Content Placeholder 2"/>
          <p:cNvSpPr>
            <a:spLocks noGrp="1"/>
          </p:cNvSpPr>
          <p:nvPr>
            <p:ph idx="1"/>
          </p:nvPr>
        </p:nvSpPr>
        <p:spPr>
          <a:xfrm>
            <a:off x="457200" y="1556792"/>
            <a:ext cx="8229600" cy="917456"/>
          </a:xfrm>
        </p:spPr>
        <p:txBody>
          <a:bodyPr>
            <a:normAutofit/>
          </a:bodyPr>
          <a:lstStyle/>
          <a:p>
            <a:pPr marL="0" lvl="0" indent="0" fontAlgn="base">
              <a:buNone/>
            </a:pPr>
            <a:r>
              <a:rPr lang="en-CA" sz="1800" u="sng" dirty="0">
                <a:hlinkClick r:id="rId2"/>
              </a:rPr>
              <a:t>http://www.epicmix.com/How-It-Works.aspx#epicmix</a:t>
            </a:r>
            <a:r>
              <a:rPr lang="en-CA" sz="1800" dirty="0"/>
              <a:t>.  </a:t>
            </a:r>
            <a:endParaRPr lang="en-CA"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4635"/>
            <a:ext cx="9039225"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331640" y="6381328"/>
            <a:ext cx="5862567"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2220136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normAutofit/>
          </a:bodyPr>
          <a:lstStyle/>
          <a:p>
            <a:r>
              <a:rPr lang="en-CA" sz="4400" dirty="0"/>
              <a:t>Sales Funnels’ Paradigm Shift  </a:t>
            </a:r>
            <a:endParaRPr lang="en-CA" sz="4400" b="1" dirty="0"/>
          </a:p>
        </p:txBody>
      </p:sp>
      <p:sp>
        <p:nvSpPr>
          <p:cNvPr id="3" name="Content Placeholder 2"/>
          <p:cNvSpPr>
            <a:spLocks noGrp="1"/>
          </p:cNvSpPr>
          <p:nvPr>
            <p:ph idx="1"/>
          </p:nvPr>
        </p:nvSpPr>
        <p:spPr>
          <a:xfrm>
            <a:off x="457200" y="1556792"/>
            <a:ext cx="8229600" cy="917456"/>
          </a:xfrm>
        </p:spPr>
        <p:txBody>
          <a:bodyPr>
            <a:normAutofit/>
          </a:bodyPr>
          <a:lstStyle/>
          <a:p>
            <a:pPr marL="0" lvl="0" indent="0" fontAlgn="base">
              <a:buNone/>
            </a:pPr>
            <a:r>
              <a:rPr lang="en-CA" sz="1800" u="sng" dirty="0"/>
              <a:t> </a:t>
            </a:r>
            <a:endParaRPr lang="en-CA" dirty="0"/>
          </a:p>
        </p:txBody>
      </p:sp>
      <p:pic>
        <p:nvPicPr>
          <p:cNvPr id="5" name="image561.png"/>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1979712" y="1772816"/>
            <a:ext cx="4521101" cy="4602634"/>
          </a:xfrm>
          <a:prstGeom prst="rect">
            <a:avLst/>
          </a:prstGeom>
          <a:ln/>
        </p:spPr>
      </p:pic>
      <p:sp>
        <p:nvSpPr>
          <p:cNvPr id="6" name="TextBox 5"/>
          <p:cNvSpPr txBox="1"/>
          <p:nvPr/>
        </p:nvSpPr>
        <p:spPr>
          <a:xfrm>
            <a:off x="1547664" y="6466363"/>
            <a:ext cx="5862567"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738912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CA" sz="4400" dirty="0"/>
              <a:t>Sales Funnels’ Paradigm Shift  </a:t>
            </a:r>
            <a:endParaRPr lang="en-CA" sz="4400" b="1" dirty="0"/>
          </a:p>
        </p:txBody>
      </p:sp>
      <p:sp>
        <p:nvSpPr>
          <p:cNvPr id="3" name="Content Placeholder 2"/>
          <p:cNvSpPr>
            <a:spLocks noGrp="1"/>
          </p:cNvSpPr>
          <p:nvPr>
            <p:ph idx="1"/>
          </p:nvPr>
        </p:nvSpPr>
        <p:spPr>
          <a:xfrm>
            <a:off x="457200" y="1556792"/>
            <a:ext cx="8229600" cy="917456"/>
          </a:xfrm>
        </p:spPr>
        <p:txBody>
          <a:bodyPr>
            <a:normAutofit/>
          </a:bodyPr>
          <a:lstStyle/>
          <a:p>
            <a:pPr marL="0" lvl="0" indent="0" fontAlgn="base">
              <a:buNone/>
            </a:pPr>
            <a:r>
              <a:rPr lang="en-CA" sz="1800" u="sng" dirty="0"/>
              <a:t> </a:t>
            </a:r>
            <a:endParaRPr lang="en-CA" dirty="0"/>
          </a:p>
        </p:txBody>
      </p:sp>
      <p:pic>
        <p:nvPicPr>
          <p:cNvPr id="5" name="image561.png"/>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611560" y="1484784"/>
            <a:ext cx="2260550" cy="2160240"/>
          </a:xfrm>
          <a:prstGeom prst="rect">
            <a:avLst/>
          </a:prstGeom>
          <a:ln/>
        </p:spPr>
      </p:pic>
      <p:pic>
        <p:nvPicPr>
          <p:cNvPr id="6" name="image565.png"/>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p:blipFill>
        <p:spPr>
          <a:xfrm>
            <a:off x="3419872" y="1505227"/>
            <a:ext cx="4824536" cy="4961136"/>
          </a:xfrm>
          <a:prstGeom prst="rect">
            <a:avLst/>
          </a:prstGeom>
          <a:ln/>
        </p:spPr>
      </p:pic>
      <p:sp>
        <p:nvSpPr>
          <p:cNvPr id="8" name="TextBox 7"/>
          <p:cNvSpPr txBox="1"/>
          <p:nvPr/>
        </p:nvSpPr>
        <p:spPr>
          <a:xfrm>
            <a:off x="1331640" y="6381328"/>
            <a:ext cx="5862567"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171934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9B1D-2E54-4CA0-B1AF-9554E42C60BB}"/>
              </a:ext>
            </a:extLst>
          </p:cNvPr>
          <p:cNvSpPr>
            <a:spLocks noGrp="1"/>
          </p:cNvSpPr>
          <p:nvPr>
            <p:ph type="title"/>
          </p:nvPr>
        </p:nvSpPr>
        <p:spPr>
          <a:xfrm>
            <a:off x="131831" y="-243408"/>
            <a:ext cx="2804460" cy="2661052"/>
          </a:xfrm>
        </p:spPr>
        <p:txBody>
          <a:bodyPr vert="horz" lIns="91440" tIns="45720" rIns="91440" bIns="45720" rtlCol="0" anchor="ctr">
            <a:normAutofit/>
          </a:bodyPr>
          <a:lstStyle/>
          <a:p>
            <a:pPr algn="r"/>
            <a:r>
              <a:rPr lang="en-US" sz="3800" b="1" dirty="0">
                <a:solidFill>
                  <a:srgbClr val="0070C0"/>
                </a:solidFill>
              </a:rPr>
              <a:t>Who Is Sofie?</a:t>
            </a:r>
          </a:p>
        </p:txBody>
      </p:sp>
      <p:pic>
        <p:nvPicPr>
          <p:cNvPr id="5" name="Picture 4" descr="A person in a boat with a dog&#10;&#10;Description automatically generated with low confidence">
            <a:extLst>
              <a:ext uri="{FF2B5EF4-FFF2-40B4-BE49-F238E27FC236}">
                <a16:creationId xmlns:a16="http://schemas.microsoft.com/office/drawing/2014/main" id="{4B58C1FC-0602-4AAF-A6F6-82CB1DE66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613" y="116632"/>
            <a:ext cx="4157046" cy="3116188"/>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D3361E91-6D33-4CF0-A8CD-632F915EAE1D}"/>
              </a:ext>
            </a:extLst>
          </p:cNvPr>
          <p:cNvPicPr>
            <a:picLocks noChangeAspect="1"/>
          </p:cNvPicPr>
          <p:nvPr/>
        </p:nvPicPr>
        <p:blipFill rotWithShape="1">
          <a:blip r:embed="rId3">
            <a:extLst>
              <a:ext uri="{28A0092B-C50C-407E-A947-70E740481C1C}">
                <a14:useLocalDpi xmlns:a14="http://schemas.microsoft.com/office/drawing/2010/main" val="0"/>
              </a:ext>
            </a:extLst>
          </a:blip>
          <a:srcRect l="33377" t="13462"/>
          <a:stretch/>
        </p:blipFill>
        <p:spPr>
          <a:xfrm>
            <a:off x="-13153" y="2166664"/>
            <a:ext cx="4157045" cy="5301465"/>
          </a:xfrm>
          <a:prstGeom prst="rect">
            <a:avLst/>
          </a:prstGeom>
        </p:spPr>
      </p:pic>
      <p:pic>
        <p:nvPicPr>
          <p:cNvPr id="8" name="Picture 7" descr="A group of people and a dog in a field&#10;&#10;Description automatically generated with low confidence">
            <a:extLst>
              <a:ext uri="{FF2B5EF4-FFF2-40B4-BE49-F238E27FC236}">
                <a16:creationId xmlns:a16="http://schemas.microsoft.com/office/drawing/2014/main" id="{E134E113-8F93-49E6-B5E5-93A4C236F1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3424502"/>
            <a:ext cx="5004048" cy="2814777"/>
          </a:xfrm>
          <a:prstGeom prst="rect">
            <a:avLst/>
          </a:prstGeom>
        </p:spPr>
      </p:pic>
      <p:pic>
        <p:nvPicPr>
          <p:cNvPr id="9" name="Picture 8" descr="A close up of a logo&#10;&#10;Description automatically generated">
            <a:extLst>
              <a:ext uri="{FF2B5EF4-FFF2-40B4-BE49-F238E27FC236}">
                <a16:creationId xmlns:a16="http://schemas.microsoft.com/office/drawing/2014/main" id="{9594630F-C7E9-496C-AFF0-72772DD55D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10" name="TextBox 9">
            <a:extLst>
              <a:ext uri="{FF2B5EF4-FFF2-40B4-BE49-F238E27FC236}">
                <a16:creationId xmlns:a16="http://schemas.microsoft.com/office/drawing/2014/main" id="{B3271C3D-5375-4D70-AEE6-4B71BE05FE6A}"/>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1805307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9B1D-2E54-4CA0-B1AF-9554E42C60BB}"/>
              </a:ext>
            </a:extLst>
          </p:cNvPr>
          <p:cNvSpPr>
            <a:spLocks noGrp="1"/>
          </p:cNvSpPr>
          <p:nvPr>
            <p:ph type="title"/>
          </p:nvPr>
        </p:nvSpPr>
        <p:spPr>
          <a:xfrm>
            <a:off x="131831" y="-243408"/>
            <a:ext cx="2804460" cy="2661052"/>
          </a:xfrm>
        </p:spPr>
        <p:txBody>
          <a:bodyPr vert="horz" lIns="91440" tIns="45720" rIns="91440" bIns="45720" rtlCol="0" anchor="ctr">
            <a:normAutofit/>
          </a:bodyPr>
          <a:lstStyle/>
          <a:p>
            <a:pPr algn="r"/>
            <a:r>
              <a:rPr lang="en-US" sz="3800" b="1" dirty="0">
                <a:solidFill>
                  <a:srgbClr val="0070C0"/>
                </a:solidFill>
              </a:rPr>
              <a:t>Who Is Sofie?</a:t>
            </a:r>
          </a:p>
        </p:txBody>
      </p:sp>
      <p:pic>
        <p:nvPicPr>
          <p:cNvPr id="5" name="Picture 4" descr="A person in a boat with a dog&#10;&#10;Description automatically generated with low confidence">
            <a:extLst>
              <a:ext uri="{FF2B5EF4-FFF2-40B4-BE49-F238E27FC236}">
                <a16:creationId xmlns:a16="http://schemas.microsoft.com/office/drawing/2014/main" id="{4B58C1FC-0602-4AAF-A6F6-82CB1DE66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613" y="116632"/>
            <a:ext cx="4157046" cy="3116188"/>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D3361E91-6D33-4CF0-A8CD-632F915EAE1D}"/>
              </a:ext>
            </a:extLst>
          </p:cNvPr>
          <p:cNvPicPr>
            <a:picLocks noChangeAspect="1"/>
          </p:cNvPicPr>
          <p:nvPr/>
        </p:nvPicPr>
        <p:blipFill rotWithShape="1">
          <a:blip r:embed="rId3">
            <a:extLst>
              <a:ext uri="{28A0092B-C50C-407E-A947-70E740481C1C}">
                <a14:useLocalDpi xmlns:a14="http://schemas.microsoft.com/office/drawing/2010/main" val="0"/>
              </a:ext>
            </a:extLst>
          </a:blip>
          <a:srcRect l="33377" t="13462"/>
          <a:stretch/>
        </p:blipFill>
        <p:spPr>
          <a:xfrm>
            <a:off x="-13153" y="2166664"/>
            <a:ext cx="4157045" cy="5301465"/>
          </a:xfrm>
          <a:prstGeom prst="rect">
            <a:avLst/>
          </a:prstGeom>
        </p:spPr>
      </p:pic>
      <p:pic>
        <p:nvPicPr>
          <p:cNvPr id="8" name="Picture 7" descr="A group of people and a dog in a field&#10;&#10;Description automatically generated with low confidence">
            <a:extLst>
              <a:ext uri="{FF2B5EF4-FFF2-40B4-BE49-F238E27FC236}">
                <a16:creationId xmlns:a16="http://schemas.microsoft.com/office/drawing/2014/main" id="{E134E113-8F93-49E6-B5E5-93A4C236F1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3424502"/>
            <a:ext cx="5004048" cy="2814777"/>
          </a:xfrm>
          <a:prstGeom prst="rect">
            <a:avLst/>
          </a:prstGeom>
        </p:spPr>
      </p:pic>
      <p:pic>
        <p:nvPicPr>
          <p:cNvPr id="7" name="Picture 6" descr="A close up of a logo&#10;&#10;Description automatically generated">
            <a:extLst>
              <a:ext uri="{FF2B5EF4-FFF2-40B4-BE49-F238E27FC236}">
                <a16:creationId xmlns:a16="http://schemas.microsoft.com/office/drawing/2014/main" id="{78ED11D4-A2BC-4BC2-BFAD-C3B01E71F5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4972" y="5803806"/>
            <a:ext cx="2002341" cy="1001171"/>
          </a:xfrm>
          <a:prstGeom prst="rect">
            <a:avLst/>
          </a:prstGeom>
        </p:spPr>
      </p:pic>
      <p:sp>
        <p:nvSpPr>
          <p:cNvPr id="9" name="TextBox 8">
            <a:extLst>
              <a:ext uri="{FF2B5EF4-FFF2-40B4-BE49-F238E27FC236}">
                <a16:creationId xmlns:a16="http://schemas.microsoft.com/office/drawing/2014/main" id="{3D3527A9-1328-4CB7-9E1B-3EBF8022187E}"/>
              </a:ext>
            </a:extLst>
          </p:cNvPr>
          <p:cNvSpPr txBox="1"/>
          <p:nvPr/>
        </p:nvSpPr>
        <p:spPr>
          <a:xfrm>
            <a:off x="4860032" y="6304391"/>
            <a:ext cx="2924198" cy="369332"/>
          </a:xfrm>
          <a:prstGeom prst="rect">
            <a:avLst/>
          </a:prstGeom>
          <a:noFill/>
        </p:spPr>
        <p:txBody>
          <a:bodyPr wrap="none" rtlCol="0">
            <a:spAutoFit/>
          </a:bodyPr>
          <a:lstStyle/>
          <a:p>
            <a:r>
              <a:rPr lang="en-US" dirty="0"/>
              <a:t>www.SofieAndreou.com</a:t>
            </a:r>
          </a:p>
        </p:txBody>
      </p:sp>
    </p:spTree>
    <p:extLst>
      <p:ext uri="{BB962C8B-B14F-4D97-AF65-F5344CB8AC3E}">
        <p14:creationId xmlns:p14="http://schemas.microsoft.com/office/powerpoint/2010/main" val="4318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9B1D-2E54-4CA0-B1AF-9554E42C60BB}"/>
              </a:ext>
            </a:extLst>
          </p:cNvPr>
          <p:cNvSpPr>
            <a:spLocks noGrp="1"/>
          </p:cNvSpPr>
          <p:nvPr>
            <p:ph type="title"/>
          </p:nvPr>
        </p:nvSpPr>
        <p:spPr>
          <a:xfrm>
            <a:off x="131831" y="-243408"/>
            <a:ext cx="2804460" cy="2661052"/>
          </a:xfrm>
        </p:spPr>
        <p:txBody>
          <a:bodyPr vert="horz" lIns="91440" tIns="45720" rIns="91440" bIns="45720" rtlCol="0" anchor="ctr">
            <a:normAutofit/>
          </a:bodyPr>
          <a:lstStyle/>
          <a:p>
            <a:pPr algn="r"/>
            <a:r>
              <a:rPr lang="en-US" sz="3800" b="1" dirty="0">
                <a:solidFill>
                  <a:srgbClr val="0070C0"/>
                </a:solidFill>
              </a:rPr>
              <a:t>Who Is Sofie?</a:t>
            </a:r>
          </a:p>
        </p:txBody>
      </p:sp>
      <p:pic>
        <p:nvPicPr>
          <p:cNvPr id="9" name="Picture 8" descr="A picture containing person&#10;&#10;Description automatically generated">
            <a:extLst>
              <a:ext uri="{FF2B5EF4-FFF2-40B4-BE49-F238E27FC236}">
                <a16:creationId xmlns:a16="http://schemas.microsoft.com/office/drawing/2014/main" id="{E92D07F4-933D-463E-846F-F33B26A9C8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767320" y="-199627"/>
            <a:ext cx="4880782" cy="2745440"/>
          </a:xfrm>
          <a:prstGeom prst="rect">
            <a:avLst/>
          </a:prstGeom>
        </p:spPr>
      </p:pic>
      <p:pic>
        <p:nvPicPr>
          <p:cNvPr id="13" name="Picture 12" descr="A picture containing mountain, outdoor, sky, nature&#10;&#10;Description automatically generated">
            <a:extLst>
              <a:ext uri="{FF2B5EF4-FFF2-40B4-BE49-F238E27FC236}">
                <a16:creationId xmlns:a16="http://schemas.microsoft.com/office/drawing/2014/main" id="{B03374E8-28EB-4A2D-A9E1-545E075B9F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18" y="1522195"/>
            <a:ext cx="4730760" cy="2661052"/>
          </a:xfrm>
          <a:prstGeom prst="rect">
            <a:avLst/>
          </a:prstGeom>
        </p:spPr>
      </p:pic>
      <p:pic>
        <p:nvPicPr>
          <p:cNvPr id="4" name="Picture 3" descr="A group of people standing next to a group of horses&#10;&#10;Description automatically generated with low confidence">
            <a:extLst>
              <a:ext uri="{FF2B5EF4-FFF2-40B4-BE49-F238E27FC236}">
                <a16:creationId xmlns:a16="http://schemas.microsoft.com/office/drawing/2014/main" id="{F8CD9B24-7A22-4860-9844-860D452995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3969" y="3613484"/>
            <a:ext cx="4596068" cy="2585288"/>
          </a:xfrm>
          <a:prstGeom prst="rect">
            <a:avLst/>
          </a:prstGeom>
        </p:spPr>
      </p:pic>
    </p:spTree>
    <p:extLst>
      <p:ext uri="{BB962C8B-B14F-4D97-AF65-F5344CB8AC3E}">
        <p14:creationId xmlns:p14="http://schemas.microsoft.com/office/powerpoint/2010/main" val="155616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99392"/>
            <a:ext cx="7851648" cy="1828800"/>
          </a:xfrm>
        </p:spPr>
        <p:txBody>
          <a:bodyPr/>
          <a:lstStyle/>
          <a:p>
            <a:pPr algn="l"/>
            <a:r>
              <a:rPr lang="en-CA" dirty="0"/>
              <a:t>Welcome</a:t>
            </a:r>
          </a:p>
        </p:txBody>
      </p:sp>
      <p:sp>
        <p:nvSpPr>
          <p:cNvPr id="3" name="Subtitle 2"/>
          <p:cNvSpPr>
            <a:spLocks noGrp="1"/>
          </p:cNvSpPr>
          <p:nvPr>
            <p:ph type="subTitle" idx="1"/>
          </p:nvPr>
        </p:nvSpPr>
        <p:spPr>
          <a:xfrm>
            <a:off x="1316435" y="1988840"/>
            <a:ext cx="8208912" cy="3903704"/>
          </a:xfrm>
        </p:spPr>
        <p:txBody>
          <a:bodyPr>
            <a:normAutofit fontScale="32500" lnSpcReduction="20000"/>
          </a:bodyPr>
          <a:lstStyle/>
          <a:p>
            <a:pPr algn="l"/>
            <a:r>
              <a:rPr lang="en-CA" sz="4800" dirty="0" err="1"/>
              <a:t>Sofie</a:t>
            </a:r>
            <a:r>
              <a:rPr lang="en-CA" sz="4800" dirty="0"/>
              <a:t> </a:t>
            </a:r>
            <a:r>
              <a:rPr lang="en-CA" sz="4800" dirty="0" err="1"/>
              <a:t>Andreou</a:t>
            </a:r>
            <a:r>
              <a:rPr lang="en-CA" sz="4800" dirty="0"/>
              <a:t> &amp; Associates</a:t>
            </a:r>
          </a:p>
          <a:p>
            <a:pPr algn="l"/>
            <a:r>
              <a:rPr lang="en-CA" sz="4800" dirty="0">
                <a:hlinkClick r:id="rId2"/>
              </a:rPr>
              <a:t>www.SofieAndreou.com</a:t>
            </a:r>
            <a:r>
              <a:rPr lang="en-CA" sz="4800" dirty="0"/>
              <a:t> Owner </a:t>
            </a:r>
          </a:p>
          <a:p>
            <a:pPr algn="l"/>
            <a:r>
              <a:rPr lang="en-CA" sz="4800" dirty="0"/>
              <a:t>BizMapPtbo.com Founder</a:t>
            </a:r>
          </a:p>
          <a:p>
            <a:pPr algn="l"/>
            <a:r>
              <a:rPr lang="en-CA" sz="4800" dirty="0"/>
              <a:t>Host of </a:t>
            </a:r>
            <a:r>
              <a:rPr lang="en-CA" sz="4800" dirty="0" err="1"/>
              <a:t>BizMapPtbo</a:t>
            </a:r>
            <a:r>
              <a:rPr lang="en-CA" sz="4800" dirty="0"/>
              <a:t> (TV series on Cogeco)</a:t>
            </a:r>
          </a:p>
          <a:p>
            <a:pPr algn="l"/>
            <a:r>
              <a:rPr lang="en-CA" sz="4800" dirty="0"/>
              <a:t>Past Chair Bears’ Lair</a:t>
            </a:r>
          </a:p>
          <a:p>
            <a:pPr algn="l"/>
            <a:r>
              <a:rPr lang="en-CA" sz="4800" dirty="0"/>
              <a:t>Humane Society Supporter</a:t>
            </a:r>
          </a:p>
          <a:p>
            <a:pPr algn="l"/>
            <a:r>
              <a:rPr lang="en-CA" sz="4800" dirty="0" err="1"/>
              <a:t>StartUp</a:t>
            </a:r>
            <a:r>
              <a:rPr lang="en-CA" sz="4800" dirty="0"/>
              <a:t> Peterborough Co-Founder</a:t>
            </a:r>
          </a:p>
          <a:p>
            <a:pPr algn="l"/>
            <a:r>
              <a:rPr lang="en-CA" sz="4800" dirty="0"/>
              <a:t>Past Peterborough Chamber of Commerce Board Member</a:t>
            </a:r>
          </a:p>
          <a:p>
            <a:pPr algn="l"/>
            <a:r>
              <a:rPr lang="en-CA" sz="4800" dirty="0"/>
              <a:t>Past Peterborough Women’s Business Network Board Member</a:t>
            </a:r>
          </a:p>
          <a:p>
            <a:pPr algn="l"/>
            <a:r>
              <a:rPr lang="en-CA" sz="4800" dirty="0"/>
              <a:t>Past Chair of 2019 Peterborough Women’s Awards</a:t>
            </a:r>
          </a:p>
          <a:p>
            <a:pPr algn="l"/>
            <a:r>
              <a:rPr lang="en-CA" sz="4800" dirty="0"/>
              <a:t>Recipient of the 2018 Peterborough – Kawartha Women’s Leadership Award</a:t>
            </a:r>
          </a:p>
          <a:p>
            <a:pPr algn="l"/>
            <a:r>
              <a:rPr lang="en-CA" sz="4800" dirty="0"/>
              <a:t>Recipient of 2021, 2020 Reader’s Choice Award for Online Learning &amp; Digital Marketing</a:t>
            </a:r>
          </a:p>
          <a:p>
            <a:pPr algn="l"/>
            <a:r>
              <a:rPr lang="en-CA" sz="4800" dirty="0"/>
              <a:t>Recipient of 2019 Peterborough Chamber Marketing Awards</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1530306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548680"/>
            <a:ext cx="7851648" cy="1828800"/>
          </a:xfrm>
        </p:spPr>
        <p:txBody>
          <a:bodyPr/>
          <a:lstStyle/>
          <a:p>
            <a:pPr algn="l"/>
            <a:r>
              <a:rPr lang="en-CA" dirty="0"/>
              <a:t>Welcome</a:t>
            </a:r>
          </a:p>
        </p:txBody>
      </p:sp>
      <p:sp>
        <p:nvSpPr>
          <p:cNvPr id="3" name="Subtitle 2"/>
          <p:cNvSpPr>
            <a:spLocks noGrp="1"/>
          </p:cNvSpPr>
          <p:nvPr>
            <p:ph type="subTitle" idx="1"/>
          </p:nvPr>
        </p:nvSpPr>
        <p:spPr>
          <a:xfrm>
            <a:off x="539552" y="2405616"/>
            <a:ext cx="7854696" cy="2792752"/>
          </a:xfrm>
        </p:spPr>
        <p:txBody>
          <a:bodyPr>
            <a:normAutofit fontScale="77500" lnSpcReduction="20000"/>
          </a:bodyPr>
          <a:lstStyle/>
          <a:p>
            <a:pPr algn="l" rtl="0"/>
            <a:r>
              <a:rPr lang="en-US" b="0" i="0" dirty="0">
                <a:effectLst/>
                <a:latin typeface="Open Sans" panose="020B0606030504020204" pitchFamily="34" charset="0"/>
              </a:rPr>
              <a:t>Instructor: Sofie Andreou, </a:t>
            </a:r>
            <a:r>
              <a:rPr lang="en-US" b="0" i="0" dirty="0" err="1">
                <a:effectLst/>
                <a:latin typeface="Open Sans" panose="020B0606030504020204" pitchFamily="34" charset="0"/>
              </a:rPr>
              <a:t>M.Eng</a:t>
            </a:r>
            <a:r>
              <a:rPr lang="en-US" b="0" i="0" dirty="0">
                <a:effectLst/>
                <a:latin typeface="Open Sans" panose="020B0606030504020204" pitchFamily="34" charset="0"/>
              </a:rPr>
              <a:t>  Email: </a:t>
            </a:r>
            <a:r>
              <a:rPr lang="en-US" b="0" i="0" u="sng" dirty="0">
                <a:effectLst/>
                <a:latin typeface="inherit"/>
                <a:hlinkClick r:id="rId2">
                  <a:extLst>
                    <a:ext uri="{A12FA001-AC4F-418D-AE19-62706E023703}">
                      <ahyp:hlinkClr xmlns:ahyp="http://schemas.microsoft.com/office/drawing/2018/hyperlinkcolor" val="tx"/>
                    </a:ext>
                  </a:extLst>
                </a:hlinkClick>
              </a:rPr>
              <a:t>SofieAndreou@trentu.ca</a:t>
            </a:r>
            <a:endParaRPr lang="en-US" b="0" i="0" dirty="0">
              <a:effectLst/>
              <a:latin typeface="Open Sans" panose="020B0606030504020204" pitchFamily="34" charset="0"/>
            </a:endParaRPr>
          </a:p>
          <a:p>
            <a:pPr algn="l" rtl="0"/>
            <a:r>
              <a:rPr lang="en-US" b="0" i="0" dirty="0">
                <a:effectLst/>
                <a:latin typeface="Open Sans" panose="020B0606030504020204" pitchFamily="34" charset="0"/>
              </a:rPr>
              <a:t>Academic Administrative Assistant: Bonnie MacKinnon  Email: </a:t>
            </a:r>
            <a:r>
              <a:rPr lang="en-US" b="0" i="0" u="sng" dirty="0">
                <a:effectLst/>
                <a:latin typeface="inherit"/>
                <a:hlinkClick r:id="rId3">
                  <a:extLst>
                    <a:ext uri="{A12FA001-AC4F-418D-AE19-62706E023703}">
                      <ahyp:hlinkClr xmlns:ahyp="http://schemas.microsoft.com/office/drawing/2018/hyperlinkcolor" val="tx"/>
                    </a:ext>
                  </a:extLst>
                </a:hlinkClick>
              </a:rPr>
              <a:t>cois@trentu.ca</a:t>
            </a:r>
            <a:r>
              <a:rPr lang="en-US" b="0" i="0" dirty="0">
                <a:effectLst/>
                <a:latin typeface="Open Sans" panose="020B0606030504020204" pitchFamily="34" charset="0"/>
              </a:rPr>
              <a:t> </a:t>
            </a:r>
          </a:p>
          <a:p>
            <a:pPr algn="l" rtl="0"/>
            <a:r>
              <a:rPr lang="en-US" b="0" i="0" dirty="0">
                <a:effectLst/>
                <a:latin typeface="Open Sans" panose="020B0606030504020204" pitchFamily="34" charset="0"/>
              </a:rPr>
              <a:t>Phone (705) 748-1011 ext. 7802, OC 102.6</a:t>
            </a:r>
          </a:p>
          <a:p>
            <a:pPr algn="l" rtl="0"/>
            <a:r>
              <a:rPr lang="en-US" b="0" i="0" dirty="0">
                <a:effectLst/>
                <a:latin typeface="Open Sans" panose="020B0606030504020204" pitchFamily="34" charset="0"/>
              </a:rPr>
              <a:t>Workshop Leader: Thomas Hughes Thughes@trentu.ca</a:t>
            </a:r>
          </a:p>
          <a:p>
            <a:pPr algn="l" rtl="0"/>
            <a:r>
              <a:rPr lang="en-US" b="0" i="0" dirty="0">
                <a:effectLst/>
                <a:latin typeface="Open Sans" panose="020B0606030504020204" pitchFamily="34" charset="0"/>
              </a:rPr>
              <a:t>Technical support: Learning System Team E-mail: </a:t>
            </a:r>
            <a:r>
              <a:rPr lang="en-US" b="0" i="0" u="sng" dirty="0">
                <a:effectLst/>
                <a:latin typeface="inherit"/>
                <a:hlinkClick r:id="rId4">
                  <a:extLst>
                    <a:ext uri="{A12FA001-AC4F-418D-AE19-62706E023703}">
                      <ahyp:hlinkClr xmlns:ahyp="http://schemas.microsoft.com/office/drawing/2018/hyperlinkcolor" val="tx"/>
                    </a:ext>
                  </a:extLst>
                </a:hlinkClick>
              </a:rPr>
              <a:t>LearningSystem@trentu.ca</a:t>
            </a:r>
            <a:r>
              <a:rPr lang="en-US" b="0" i="0" dirty="0">
                <a:effectLst/>
                <a:latin typeface="Open Sans" panose="020B0606030504020204" pitchFamily="34" charset="0"/>
              </a:rPr>
              <a:t> </a:t>
            </a:r>
          </a:p>
          <a:p>
            <a:pPr algn="l" rtl="0"/>
            <a:r>
              <a:rPr lang="en-US" b="0" i="0" dirty="0">
                <a:effectLst/>
                <a:latin typeface="Open Sans" panose="020B0606030504020204" pitchFamily="34" charset="0"/>
              </a:rPr>
              <a:t>Phone: 705-748-1010   Toll-free: 888-739-8885 ext. 1010</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2077590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548680"/>
            <a:ext cx="7851648" cy="1828800"/>
          </a:xfrm>
        </p:spPr>
        <p:txBody>
          <a:bodyPr/>
          <a:lstStyle/>
          <a:p>
            <a:pPr algn="l"/>
            <a:r>
              <a:rPr lang="en-CA" dirty="0"/>
              <a:t>Welcome</a:t>
            </a:r>
          </a:p>
        </p:txBody>
      </p:sp>
      <p:sp>
        <p:nvSpPr>
          <p:cNvPr id="3" name="Subtitle 2"/>
          <p:cNvSpPr>
            <a:spLocks noGrp="1"/>
          </p:cNvSpPr>
          <p:nvPr>
            <p:ph type="subTitle" idx="1"/>
          </p:nvPr>
        </p:nvSpPr>
        <p:spPr>
          <a:xfrm>
            <a:off x="539552" y="2405616"/>
            <a:ext cx="7854696" cy="2792752"/>
          </a:xfrm>
        </p:spPr>
        <p:txBody>
          <a:bodyPr>
            <a:normAutofit/>
          </a:bodyPr>
          <a:lstStyle/>
          <a:p>
            <a:pPr algn="l" rtl="0"/>
            <a:r>
              <a:rPr lang="en-US" b="0" i="0" dirty="0">
                <a:effectLst/>
                <a:latin typeface="Open Sans" panose="020B0606030504020204" pitchFamily="34" charset="0"/>
              </a:rPr>
              <a:t>PRIMARY TEXTBOOKS:  </a:t>
            </a:r>
          </a:p>
          <a:p>
            <a:pPr algn="l" rtl="0"/>
            <a:r>
              <a:rPr lang="en-US" b="0" i="0" dirty="0">
                <a:effectLst/>
                <a:latin typeface="Open Sans" panose="020B0606030504020204" pitchFamily="34" charset="0"/>
              </a:rPr>
              <a:t>Andreou, Sofie. Your Social Strategy -  Post Pandemic - 2021</a:t>
            </a:r>
          </a:p>
          <a:p>
            <a:pPr algn="l" rtl="0"/>
            <a:r>
              <a:rPr lang="en-US" b="0" i="0" dirty="0">
                <a:effectLst/>
                <a:latin typeface="Open Sans" panose="020B0606030504020204" pitchFamily="34" charset="0"/>
              </a:rPr>
              <a:t>Available on the Blackboard, Module One. </a:t>
            </a:r>
          </a:p>
          <a:p>
            <a:pPr algn="l" rtl="0"/>
            <a:r>
              <a:rPr lang="en-US" b="0" i="0" dirty="0">
                <a:solidFill>
                  <a:srgbClr val="000000"/>
                </a:solidFill>
                <a:effectLst/>
                <a:latin typeface="Open Sans" panose="020B0606030504020204" pitchFamily="34" charset="0"/>
              </a:rPr>
              <a:t> </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2330459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548680"/>
            <a:ext cx="7851648" cy="1828800"/>
          </a:xfrm>
        </p:spPr>
        <p:txBody>
          <a:bodyPr/>
          <a:lstStyle/>
          <a:p>
            <a:pPr algn="l"/>
            <a:r>
              <a:rPr lang="en-CA" dirty="0"/>
              <a:t>Grading Scheme:</a:t>
            </a:r>
          </a:p>
        </p:txBody>
      </p:sp>
      <p:sp>
        <p:nvSpPr>
          <p:cNvPr id="3" name="Subtitle 2"/>
          <p:cNvSpPr>
            <a:spLocks noGrp="1"/>
          </p:cNvSpPr>
          <p:nvPr>
            <p:ph type="subTitle" idx="1"/>
          </p:nvPr>
        </p:nvSpPr>
        <p:spPr>
          <a:xfrm>
            <a:off x="539552" y="2405616"/>
            <a:ext cx="7854696" cy="2792752"/>
          </a:xfrm>
        </p:spPr>
        <p:txBody>
          <a:bodyPr>
            <a:normAutofit fontScale="85000" lnSpcReduction="20000"/>
          </a:bodyPr>
          <a:lstStyle/>
          <a:p>
            <a:pPr algn="l" rtl="0"/>
            <a:r>
              <a:rPr lang="en-US" b="0" i="0" dirty="0">
                <a:effectLst/>
                <a:latin typeface="Open Sans" panose="020B0606030504020204" pitchFamily="34" charset="0"/>
              </a:rPr>
              <a:t>Assignment 1 5% Due Thursday Sept 30th by 2pm</a:t>
            </a:r>
          </a:p>
          <a:p>
            <a:pPr algn="l" rtl="0"/>
            <a:r>
              <a:rPr lang="en-US" b="0" i="0" dirty="0">
                <a:effectLst/>
                <a:latin typeface="Open Sans" panose="020B0606030504020204" pitchFamily="34" charset="0"/>
              </a:rPr>
              <a:t>Assignment 2 5% Due Thursday Oct 14th at 2pm </a:t>
            </a:r>
          </a:p>
          <a:p>
            <a:pPr algn="l" rtl="0"/>
            <a:r>
              <a:rPr lang="en-US" b="0" i="0" dirty="0">
                <a:effectLst/>
                <a:latin typeface="Open Sans" panose="020B0606030504020204" pitchFamily="34" charset="0"/>
              </a:rPr>
              <a:t>Midterm Exam 20% Online Oct 19th at 9am until Oct 21st at 2pm</a:t>
            </a:r>
          </a:p>
          <a:p>
            <a:pPr algn="l" rtl="0"/>
            <a:r>
              <a:rPr lang="en-US" b="0" i="0" dirty="0">
                <a:effectLst/>
                <a:latin typeface="Open Sans" panose="020B0606030504020204" pitchFamily="34" charset="0"/>
              </a:rPr>
              <a:t>Assignment 3 25% Due Wednesday Dec 1st by 2pm</a:t>
            </a:r>
          </a:p>
          <a:p>
            <a:pPr algn="l" rtl="0"/>
            <a:r>
              <a:rPr lang="en-US" b="0" i="0" dirty="0">
                <a:effectLst/>
                <a:latin typeface="Open Sans" panose="020B0606030504020204" pitchFamily="34" charset="0"/>
              </a:rPr>
              <a:t>Blackboard Discussion 20% Weekly Discussion Participation</a:t>
            </a:r>
          </a:p>
          <a:p>
            <a:pPr algn="l" rtl="0"/>
            <a:r>
              <a:rPr lang="en-US" b="0" i="0" dirty="0">
                <a:effectLst/>
                <a:latin typeface="Open Sans" panose="020B0606030504020204" pitchFamily="34" charset="0"/>
              </a:rPr>
              <a:t>Final Exam 25% During Exam Period </a:t>
            </a:r>
          </a:p>
          <a:p>
            <a:pPr algn="l" rtl="0"/>
            <a:r>
              <a:rPr lang="en-US" b="0" i="0" dirty="0">
                <a:solidFill>
                  <a:srgbClr val="000000"/>
                </a:solidFill>
                <a:effectLst/>
                <a:latin typeface="Open Sans" panose="020B0606030504020204" pitchFamily="34" charset="0"/>
              </a:rPr>
              <a:t> </a:t>
            </a:r>
          </a:p>
          <a:p>
            <a:pPr algn="l"/>
            <a:endParaRPr lang="en-CA" dirty="0"/>
          </a:p>
          <a:p>
            <a:pPr algn="l"/>
            <a:endParaRPr lang="en-CA" dirty="0"/>
          </a:p>
          <a:p>
            <a:pPr algn="l"/>
            <a:endParaRPr lang="en-CA" dirty="0"/>
          </a:p>
        </p:txBody>
      </p:sp>
      <p:sp>
        <p:nvSpPr>
          <p:cNvPr id="4" name="TextBox 3"/>
          <p:cNvSpPr txBox="1"/>
          <p:nvPr/>
        </p:nvSpPr>
        <p:spPr>
          <a:xfrm>
            <a:off x="1331640" y="6381328"/>
            <a:ext cx="6035691" cy="369332"/>
          </a:xfrm>
          <a:prstGeom prst="rect">
            <a:avLst/>
          </a:prstGeom>
          <a:noFill/>
        </p:spPr>
        <p:txBody>
          <a:bodyPr wrap="none" rtlCol="0">
            <a:spAutoFit/>
          </a:bodyPr>
          <a:lstStyle/>
          <a:p>
            <a:r>
              <a:rPr lang="en-CA" dirty="0">
                <a:solidFill>
                  <a:schemeClr val="tx2"/>
                </a:solidFill>
              </a:rPr>
              <a:t>@</a:t>
            </a:r>
            <a:r>
              <a:rPr lang="en-CA" dirty="0" err="1">
                <a:solidFill>
                  <a:schemeClr val="tx2"/>
                </a:solidFill>
              </a:rPr>
              <a:t>SofieAndreou</a:t>
            </a:r>
            <a:r>
              <a:rPr lang="en-CA" dirty="0">
                <a:solidFill>
                  <a:schemeClr val="tx2"/>
                </a:solidFill>
              </a:rPr>
              <a:t>     Opening Lecture    </a:t>
            </a:r>
            <a:r>
              <a:rPr lang="en-CA" dirty="0"/>
              <a:t>#</a:t>
            </a:r>
            <a:r>
              <a:rPr lang="en-CA" dirty="0" err="1"/>
              <a:t>SofieMarketingTips</a:t>
            </a:r>
            <a:endParaRPr lang="en-CA" dirty="0">
              <a:solidFill>
                <a:schemeClr val="tx2"/>
              </a:solidFill>
            </a:endParaRPr>
          </a:p>
        </p:txBody>
      </p:sp>
    </p:spTree>
    <p:extLst>
      <p:ext uri="{BB962C8B-B14F-4D97-AF65-F5344CB8AC3E}">
        <p14:creationId xmlns:p14="http://schemas.microsoft.com/office/powerpoint/2010/main" val="3870612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852</TotalTime>
  <Words>1511</Words>
  <Application>Microsoft Office PowerPoint</Application>
  <PresentationFormat>On-screen Show (4:3)</PresentationFormat>
  <Paragraphs>172</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ArialMT</vt:lpstr>
      <vt:lpstr>Calibri</vt:lpstr>
      <vt:lpstr>Constantia</vt:lpstr>
      <vt:lpstr>inherit</vt:lpstr>
      <vt:lpstr>Open Sans</vt:lpstr>
      <vt:lpstr>Wingdings 2</vt:lpstr>
      <vt:lpstr>Flow</vt:lpstr>
      <vt:lpstr>Opening Lecture</vt:lpstr>
      <vt:lpstr>Who Is Sofie?</vt:lpstr>
      <vt:lpstr>Who Is Sofie?</vt:lpstr>
      <vt:lpstr>Who Is Sofie?</vt:lpstr>
      <vt:lpstr>Who Is Sofie?</vt:lpstr>
      <vt:lpstr>Welcome</vt:lpstr>
      <vt:lpstr>Welcome</vt:lpstr>
      <vt:lpstr>Welcome</vt:lpstr>
      <vt:lpstr>Grading Scheme:</vt:lpstr>
      <vt:lpstr>Grading Scheme:</vt:lpstr>
      <vt:lpstr>Grading Scheme:</vt:lpstr>
      <vt:lpstr>Grading Scheme:</vt:lpstr>
      <vt:lpstr>Grading Scheme:</vt:lpstr>
      <vt:lpstr>Grading Scheme:</vt:lpstr>
      <vt:lpstr>Grading Scheme:</vt:lpstr>
      <vt:lpstr>WHY</vt:lpstr>
      <vt:lpstr>TRANSMEDIA DIGITAL REVOLUTION </vt:lpstr>
      <vt:lpstr>What’s happening every 60 sec.. </vt:lpstr>
      <vt:lpstr>What’s happening every 60 sec.. </vt:lpstr>
      <vt:lpstr>EpicMix. </vt:lpstr>
      <vt:lpstr>Sales Funnels’ Paradigm Shift  </vt:lpstr>
      <vt:lpstr>Sales Funnels’ Paradigm Shift  </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Lecture</dc:title>
  <dc:creator>Sofie Andreou</dc:creator>
  <cp:lastModifiedBy>Sofie Andreou</cp:lastModifiedBy>
  <cp:revision>24</cp:revision>
  <dcterms:created xsi:type="dcterms:W3CDTF">2016-01-10T13:47:53Z</dcterms:created>
  <dcterms:modified xsi:type="dcterms:W3CDTF">2021-09-14T14:50:07Z</dcterms:modified>
</cp:coreProperties>
</file>